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054" r:id="rId2"/>
  </p:sldMasterIdLst>
  <p:notesMasterIdLst>
    <p:notesMasterId r:id="rId34"/>
  </p:notesMasterIdLst>
  <p:sldIdLst>
    <p:sldId id="287" r:id="rId3"/>
    <p:sldId id="288" r:id="rId4"/>
    <p:sldId id="273" r:id="rId5"/>
    <p:sldId id="259" r:id="rId6"/>
    <p:sldId id="260" r:id="rId7"/>
    <p:sldId id="261" r:id="rId8"/>
    <p:sldId id="262" r:id="rId9"/>
    <p:sldId id="263" r:id="rId10"/>
    <p:sldId id="264" r:id="rId11"/>
    <p:sldId id="265" r:id="rId12"/>
    <p:sldId id="266" r:id="rId13"/>
    <p:sldId id="267" r:id="rId14"/>
    <p:sldId id="268" r:id="rId15"/>
    <p:sldId id="270" r:id="rId16"/>
    <p:sldId id="271" r:id="rId17"/>
    <p:sldId id="272" r:id="rId18"/>
    <p:sldId id="274" r:id="rId19"/>
    <p:sldId id="275" r:id="rId20"/>
    <p:sldId id="276" r:id="rId21"/>
    <p:sldId id="289" r:id="rId22"/>
    <p:sldId id="277" r:id="rId23"/>
    <p:sldId id="278" r:id="rId24"/>
    <p:sldId id="279" r:id="rId25"/>
    <p:sldId id="280" r:id="rId26"/>
    <p:sldId id="281" r:id="rId27"/>
    <p:sldId id="290" r:id="rId28"/>
    <p:sldId id="286" r:id="rId29"/>
    <p:sldId id="282" r:id="rId30"/>
    <p:sldId id="283" r:id="rId31"/>
    <p:sldId id="285" r:id="rId32"/>
    <p:sldId id="29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660"/>
  </p:normalViewPr>
  <p:slideViewPr>
    <p:cSldViewPr snapToGrid="0">
      <p:cViewPr varScale="1">
        <p:scale>
          <a:sx n="74" d="100"/>
          <a:sy n="74" d="100"/>
        </p:scale>
        <p:origin x="53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2A4426-CB40-4A63-A801-9C908DEDD9F4}" type="datetimeFigureOut">
              <a:rPr lang="en-US" smtClean="0"/>
              <a:t>5/5/2014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6BBDE9-3A79-40B7-A41D-C20EEE8BCE81}" type="slidenum">
              <a:rPr lang="en-US" smtClean="0"/>
              <a:t>‹#›</a:t>
            </a:fld>
            <a:endParaRPr lang="en-US"/>
          </a:p>
        </p:txBody>
      </p:sp>
    </p:spTree>
    <p:extLst>
      <p:ext uri="{BB962C8B-B14F-4D97-AF65-F5344CB8AC3E}">
        <p14:creationId xmlns:p14="http://schemas.microsoft.com/office/powerpoint/2010/main" val="652832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6BBDE9-3A79-40B7-A41D-C20EEE8BCE81}" type="slidenum">
              <a:rPr lang="en-US" smtClean="0"/>
              <a:t>1</a:t>
            </a:fld>
            <a:endParaRPr lang="en-US"/>
          </a:p>
        </p:txBody>
      </p:sp>
    </p:spTree>
    <p:extLst>
      <p:ext uri="{BB962C8B-B14F-4D97-AF65-F5344CB8AC3E}">
        <p14:creationId xmlns:p14="http://schemas.microsoft.com/office/powerpoint/2010/main" val="276321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6BBDE9-3A79-40B7-A41D-C20EEE8BCE81}" type="slidenum">
              <a:rPr lang="en-US" smtClean="0"/>
              <a:t>31</a:t>
            </a:fld>
            <a:endParaRPr lang="en-US"/>
          </a:p>
        </p:txBody>
      </p:sp>
    </p:spTree>
    <p:extLst>
      <p:ext uri="{BB962C8B-B14F-4D97-AF65-F5344CB8AC3E}">
        <p14:creationId xmlns:p14="http://schemas.microsoft.com/office/powerpoint/2010/main" val="283686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B4750B-A354-4326-A6E4-88F9BED7030B}" type="datetime1">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1AB19-4E0C-49D7-8838-22ECD12AB51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38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E5D63D-1D75-4B45-957A-2217DC1809DD}" type="datetime1">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1AB19-4E0C-49D7-8838-22ECD12AB518}" type="slidenum">
              <a:rPr lang="en-US" smtClean="0"/>
              <a:t>‹#›</a:t>
            </a:fld>
            <a:endParaRPr lang="en-US"/>
          </a:p>
        </p:txBody>
      </p:sp>
    </p:spTree>
    <p:extLst>
      <p:ext uri="{BB962C8B-B14F-4D97-AF65-F5344CB8AC3E}">
        <p14:creationId xmlns:p14="http://schemas.microsoft.com/office/powerpoint/2010/main" val="2768710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266D69-A203-4A28-92E4-AF20CF5CF064}" type="datetime1">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1AB19-4E0C-49D7-8838-22ECD12AB518}" type="slidenum">
              <a:rPr lang="en-US" smtClean="0"/>
              <a:t>‹#›</a:t>
            </a:fld>
            <a:endParaRPr lang="en-US"/>
          </a:p>
        </p:txBody>
      </p:sp>
    </p:spTree>
    <p:extLst>
      <p:ext uri="{BB962C8B-B14F-4D97-AF65-F5344CB8AC3E}">
        <p14:creationId xmlns:p14="http://schemas.microsoft.com/office/powerpoint/2010/main" val="2606026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09B0C0-3582-448D-AA57-D504C97E9A58}" type="datetime1">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1AB19-4E0C-49D7-8838-22ECD12AB518}"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0050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65B373-735B-4DFF-A224-DB43D2247905}" type="datetime1">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1AB19-4E0C-49D7-8838-22ECD12AB518}" type="slidenum">
              <a:rPr lang="en-US" smtClean="0"/>
              <a:pPr/>
              <a:t>‹#›</a:t>
            </a:fld>
            <a:endParaRPr lang="en-US"/>
          </a:p>
        </p:txBody>
      </p:sp>
    </p:spTree>
    <p:extLst>
      <p:ext uri="{BB962C8B-B14F-4D97-AF65-F5344CB8AC3E}">
        <p14:creationId xmlns:p14="http://schemas.microsoft.com/office/powerpoint/2010/main" val="636362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304B46-B601-4B36-B5D0-CDA0EC8698C3}" type="datetime1">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1AB19-4E0C-49D7-8838-22ECD12AB518}"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651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556C70-ADA5-4116-9F3C-FA47E8886378}" type="datetime1">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1AB19-4E0C-49D7-8838-22ECD12AB518}" type="slidenum">
              <a:rPr lang="en-US" smtClean="0"/>
              <a:pPr/>
              <a:t>‹#›</a:t>
            </a:fld>
            <a:endParaRPr lang="en-US"/>
          </a:p>
        </p:txBody>
      </p:sp>
    </p:spTree>
    <p:extLst>
      <p:ext uri="{BB962C8B-B14F-4D97-AF65-F5344CB8AC3E}">
        <p14:creationId xmlns:p14="http://schemas.microsoft.com/office/powerpoint/2010/main" val="4242131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958523-82E7-4B78-8534-00759AFF368B}" type="datetime1">
              <a:rPr lang="en-US" smtClean="0"/>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1AB19-4E0C-49D7-8838-22ECD12AB518}" type="slidenum">
              <a:rPr lang="en-US" smtClean="0"/>
              <a:pPr/>
              <a:t>‹#›</a:t>
            </a:fld>
            <a:endParaRPr lang="en-US"/>
          </a:p>
        </p:txBody>
      </p:sp>
    </p:spTree>
    <p:extLst>
      <p:ext uri="{BB962C8B-B14F-4D97-AF65-F5344CB8AC3E}">
        <p14:creationId xmlns:p14="http://schemas.microsoft.com/office/powerpoint/2010/main" val="414034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6EEA10-266F-4765-B450-2148681A335A}" type="datetime1">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C1AB19-4E0C-49D7-8838-22ECD12AB518}" type="slidenum">
              <a:rPr lang="en-US" smtClean="0"/>
              <a:pPr/>
              <a:t>‹#›</a:t>
            </a:fld>
            <a:endParaRPr lang="en-US"/>
          </a:p>
        </p:txBody>
      </p:sp>
    </p:spTree>
    <p:extLst>
      <p:ext uri="{BB962C8B-B14F-4D97-AF65-F5344CB8AC3E}">
        <p14:creationId xmlns:p14="http://schemas.microsoft.com/office/powerpoint/2010/main" val="1116525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F32A9B5-BFE2-40BD-B16F-B6C640571D5E}" type="datetime1">
              <a:rPr lang="en-US" smtClean="0"/>
              <a:t>5/5/2014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FC1AB19-4E0C-49D7-8838-22ECD12AB518}" type="slidenum">
              <a:rPr lang="en-US" smtClean="0"/>
              <a:pPr/>
              <a:t>‹#›</a:t>
            </a:fld>
            <a:endParaRPr lang="en-US"/>
          </a:p>
        </p:txBody>
      </p:sp>
    </p:spTree>
    <p:extLst>
      <p:ext uri="{BB962C8B-B14F-4D97-AF65-F5344CB8AC3E}">
        <p14:creationId xmlns:p14="http://schemas.microsoft.com/office/powerpoint/2010/main" val="124453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C4DBC70-52A2-4A17-9B45-03149903A953}" type="datetime1">
              <a:rPr lang="en-US" smtClean="0"/>
              <a:t>5/5/2014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FC1AB19-4E0C-49D7-8838-22ECD12AB518}"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332743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4008F3-32AF-4D23-B391-9B4136741F69}" type="datetime1">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1AB19-4E0C-49D7-8838-22ECD12AB518}" type="slidenum">
              <a:rPr lang="en-US" smtClean="0"/>
              <a:t>‹#›</a:t>
            </a:fld>
            <a:endParaRPr lang="en-US"/>
          </a:p>
        </p:txBody>
      </p:sp>
    </p:spTree>
    <p:extLst>
      <p:ext uri="{BB962C8B-B14F-4D97-AF65-F5344CB8AC3E}">
        <p14:creationId xmlns:p14="http://schemas.microsoft.com/office/powerpoint/2010/main" val="1528565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77FC13-6A61-4457-A69B-21572DD61DC1}" type="datetime1">
              <a:rPr lang="en-US" smtClean="0"/>
              <a:t>5/5/2014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1AB19-4E0C-49D7-8838-22ECD12AB518}" type="slidenum">
              <a:rPr lang="en-US" smtClean="0"/>
              <a:pPr/>
              <a:t>‹#›</a:t>
            </a:fld>
            <a:endParaRPr lang="en-US"/>
          </a:p>
        </p:txBody>
      </p:sp>
    </p:spTree>
    <p:extLst>
      <p:ext uri="{BB962C8B-B14F-4D97-AF65-F5344CB8AC3E}">
        <p14:creationId xmlns:p14="http://schemas.microsoft.com/office/powerpoint/2010/main" val="4140734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5A7C57-5F65-4E25-A172-B54BCEC7B25A}" type="datetime1">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1AB19-4E0C-49D7-8838-22ECD12AB518}" type="slidenum">
              <a:rPr lang="en-US" smtClean="0"/>
              <a:pPr/>
              <a:t>‹#›</a:t>
            </a:fld>
            <a:endParaRPr lang="en-US"/>
          </a:p>
        </p:txBody>
      </p:sp>
    </p:spTree>
    <p:extLst>
      <p:ext uri="{BB962C8B-B14F-4D97-AF65-F5344CB8AC3E}">
        <p14:creationId xmlns:p14="http://schemas.microsoft.com/office/powerpoint/2010/main" val="32475171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68645E-5DEF-4420-8EFE-CA6A1302239F}" type="datetime1">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1AB19-4E0C-49D7-8838-22ECD12AB518}" type="slidenum">
              <a:rPr lang="en-US" smtClean="0"/>
              <a:pPr/>
              <a:t>‹#›</a:t>
            </a:fld>
            <a:endParaRPr lang="en-US"/>
          </a:p>
        </p:txBody>
      </p:sp>
    </p:spTree>
    <p:extLst>
      <p:ext uri="{BB962C8B-B14F-4D97-AF65-F5344CB8AC3E}">
        <p14:creationId xmlns:p14="http://schemas.microsoft.com/office/powerpoint/2010/main" val="364645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F6665-909E-4089-97C7-AC3E96DBA03F}" type="datetime1">
              <a:rPr lang="en-US" smtClean="0"/>
              <a:t>5/5/2014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1AB19-4E0C-49D7-8838-22ECD12AB51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513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64590F-073C-4B8A-8F20-2EA9CAE6B4C5}" type="datetime1">
              <a:rPr lang="en-US" smtClean="0"/>
              <a:t>5/5/2014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1AB19-4E0C-49D7-8838-22ECD12AB518}" type="slidenum">
              <a:rPr lang="en-US" smtClean="0"/>
              <a:t>‹#›</a:t>
            </a:fld>
            <a:endParaRPr lang="en-US"/>
          </a:p>
        </p:txBody>
      </p:sp>
    </p:spTree>
    <p:extLst>
      <p:ext uri="{BB962C8B-B14F-4D97-AF65-F5344CB8AC3E}">
        <p14:creationId xmlns:p14="http://schemas.microsoft.com/office/powerpoint/2010/main" val="63514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AADE6E-C220-412E-9CAA-978DEF9175D1}" type="datetime1">
              <a:rPr lang="en-US" smtClean="0"/>
              <a:t>5/5/2014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1AB19-4E0C-49D7-8838-22ECD12AB518}" type="slidenum">
              <a:rPr lang="en-US" smtClean="0"/>
              <a:t>‹#›</a:t>
            </a:fld>
            <a:endParaRPr lang="en-US"/>
          </a:p>
        </p:txBody>
      </p:sp>
    </p:spTree>
    <p:extLst>
      <p:ext uri="{BB962C8B-B14F-4D97-AF65-F5344CB8AC3E}">
        <p14:creationId xmlns:p14="http://schemas.microsoft.com/office/powerpoint/2010/main" val="2139604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33D7DE-767D-4D3D-ACBD-4853F1BBBB21}" type="datetime1">
              <a:rPr lang="en-US" smtClean="0"/>
              <a:t>5/5/2014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C1AB19-4E0C-49D7-8838-22ECD12AB518}" type="slidenum">
              <a:rPr lang="en-US" smtClean="0"/>
              <a:t>‹#›</a:t>
            </a:fld>
            <a:endParaRPr lang="en-US"/>
          </a:p>
        </p:txBody>
      </p:sp>
    </p:spTree>
    <p:extLst>
      <p:ext uri="{BB962C8B-B14F-4D97-AF65-F5344CB8AC3E}">
        <p14:creationId xmlns:p14="http://schemas.microsoft.com/office/powerpoint/2010/main" val="4025299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472498F-CB59-4159-BBF1-003CBF53CEA3}" type="datetime1">
              <a:rPr lang="en-US" smtClean="0"/>
              <a:t>5/5/2014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FC1AB19-4E0C-49D7-8838-22ECD12AB518}" type="slidenum">
              <a:rPr lang="en-US" smtClean="0"/>
              <a:t>‹#›</a:t>
            </a:fld>
            <a:endParaRPr lang="en-US"/>
          </a:p>
        </p:txBody>
      </p:sp>
    </p:spTree>
    <p:extLst>
      <p:ext uri="{BB962C8B-B14F-4D97-AF65-F5344CB8AC3E}">
        <p14:creationId xmlns:p14="http://schemas.microsoft.com/office/powerpoint/2010/main" val="342167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9CC6917-73FF-49CB-A014-05A448580D06}" type="datetime1">
              <a:rPr lang="en-US" smtClean="0"/>
              <a:t>5/5/2014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FC1AB19-4E0C-49D7-8838-22ECD12AB518}" type="slidenum">
              <a:rPr lang="en-US" smtClean="0"/>
              <a:t>‹#›</a:t>
            </a:fld>
            <a:endParaRPr lang="en-US"/>
          </a:p>
        </p:txBody>
      </p:sp>
    </p:spTree>
    <p:extLst>
      <p:ext uri="{BB962C8B-B14F-4D97-AF65-F5344CB8AC3E}">
        <p14:creationId xmlns:p14="http://schemas.microsoft.com/office/powerpoint/2010/main" val="1594231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0CA41-0E53-4E1A-8714-BD836C62D0D6}" type="datetime1">
              <a:rPr lang="en-US" smtClean="0"/>
              <a:t>5/5/2014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1AB19-4E0C-49D7-8838-22ECD12AB518}" type="slidenum">
              <a:rPr lang="en-US" smtClean="0"/>
              <a:t>‹#›</a:t>
            </a:fld>
            <a:endParaRPr lang="en-US"/>
          </a:p>
        </p:txBody>
      </p:sp>
    </p:spTree>
    <p:extLst>
      <p:ext uri="{BB962C8B-B14F-4D97-AF65-F5344CB8AC3E}">
        <p14:creationId xmlns:p14="http://schemas.microsoft.com/office/powerpoint/2010/main" val="498258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2C796E7-BDD5-44C8-8BB2-6F257498A43B}" type="datetime1">
              <a:rPr lang="en-US" smtClean="0">
                <a:solidFill>
                  <a:srgbClr val="46464A">
                    <a:lumMod val="20000"/>
                    <a:lumOff val="80000"/>
                  </a:srgbClr>
                </a:solidFill>
              </a:rPr>
              <a:t>5/5/2014</a:t>
            </a:fld>
            <a:endParaRPr lang="en-US">
              <a:solidFill>
                <a:srgbClr val="46464A">
                  <a:lumMod val="20000"/>
                  <a:lumOff val="80000"/>
                </a:srgbClr>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solidFill>
                <a:srgbClr val="46464A">
                  <a:lumMod val="20000"/>
                  <a:lumOff val="80000"/>
                </a:srgb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FC1AB19-4E0C-49D7-8838-22ECD12AB518}" type="slidenum">
              <a:rPr lang="en-US" smtClean="0">
                <a:solidFill>
                  <a:srgbClr val="46464A">
                    <a:lumMod val="60000"/>
                    <a:lumOff val="40000"/>
                  </a:srgbClr>
                </a:solidFill>
              </a:rPr>
              <a:pPr/>
              <a:t>‹#›</a:t>
            </a:fld>
            <a:endParaRPr lang="en-US">
              <a:solidFill>
                <a:srgbClr val="46464A">
                  <a:lumMod val="60000"/>
                  <a:lumOff val="40000"/>
                </a:srgb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581067"/>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E7DB4D3-BA80-45F6-88A5-AD7878FEE788}" type="datetime1">
              <a:rPr lang="en-US" smtClean="0">
                <a:solidFill>
                  <a:srgbClr val="46464A">
                    <a:lumMod val="20000"/>
                    <a:lumOff val="80000"/>
                  </a:srgbClr>
                </a:solidFill>
              </a:rPr>
              <a:t>5/5/2014</a:t>
            </a:fld>
            <a:endParaRPr lang="en-US">
              <a:solidFill>
                <a:srgbClr val="46464A">
                  <a:lumMod val="20000"/>
                  <a:lumOff val="80000"/>
                </a:srgbClr>
              </a:solidFill>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solidFill>
                <a:srgbClr val="46464A">
                  <a:lumMod val="20000"/>
                  <a:lumOff val="80000"/>
                </a:srgbClr>
              </a:solidFill>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FC1AB19-4E0C-49D7-8838-22ECD12AB518}" type="slidenum">
              <a:rPr lang="en-US" smtClean="0">
                <a:solidFill>
                  <a:srgbClr val="46464A">
                    <a:lumMod val="60000"/>
                    <a:lumOff val="40000"/>
                  </a:srgbClr>
                </a:solidFill>
              </a:rPr>
              <a:pPr/>
              <a:t>‹#›</a:t>
            </a:fld>
            <a:endParaRPr lang="en-US">
              <a:solidFill>
                <a:srgbClr val="46464A">
                  <a:lumMod val="60000"/>
                  <a:lumOff val="40000"/>
                </a:srgb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878667"/>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0" r:id="rId6"/>
    <p:sldLayoutId id="2147484061" r:id="rId7"/>
    <p:sldLayoutId id="2147484062" r:id="rId8"/>
    <p:sldLayoutId id="2147484063" r:id="rId9"/>
    <p:sldLayoutId id="2147484064" r:id="rId10"/>
    <p:sldLayoutId id="214748406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RadioWBUQ" TargetMode="External"/><Relationship Id="rId7" Type="http://schemas.openxmlformats.org/officeDocument/2006/relationships/image" Target="../media/image7.png"/><Relationship Id="rId2" Type="http://schemas.openxmlformats.org/officeDocument/2006/relationships/hyperlink" Target="https://www.facebook.com/pages/WBUQ/106045639426128"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buq.moonfruit.com/" TargetMode="External"/><Relationship Id="rId4" Type="http://schemas.openxmlformats.org/officeDocument/2006/relationships/hyperlink" Target="http://wbuq.weebly.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3.jpeg"/><Relationship Id="rId5" Type="http://schemas.microsoft.com/office/2007/relationships/hdphoto" Target="../media/hdphoto1.wdp"/><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https://www.youtube.com/embed/pBu2JWdauYU" TargetMode="External"/><Relationship Id="rId6" Type="http://schemas.openxmlformats.org/officeDocument/2006/relationships/image" Target="../media/image3.jpeg"/><Relationship Id="rId5" Type="http://schemas.openxmlformats.org/officeDocument/2006/relationships/image" Target="../media/image4.pn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spc="0" dirty="0" smtClean="0">
                <a:ln w="6600">
                  <a:solidFill>
                    <a:schemeClr val="accent2"/>
                  </a:solidFill>
                  <a:prstDash val="solid"/>
                </a:ln>
                <a:solidFill>
                  <a:srgbClr val="FFC000"/>
                </a:solidFill>
                <a:effectLst>
                  <a:outerShdw dist="38100" dir="2700000" algn="tl" rotWithShape="0">
                    <a:schemeClr val="accent2"/>
                  </a:outerShdw>
                </a:effectLst>
              </a:rPr>
              <a:t>WBUQ</a:t>
            </a:r>
            <a:endParaRPr lang="en-US" b="1" spc="0" dirty="0">
              <a:ln w="6600">
                <a:solidFill>
                  <a:schemeClr val="accent2"/>
                </a:solidFill>
                <a:prstDash val="solid"/>
              </a:ln>
              <a:solidFill>
                <a:srgbClr val="FFC000"/>
              </a:solidFill>
              <a:effectLst>
                <a:outerShdw dist="38100" dir="2700000" algn="tl" rotWithShape="0">
                  <a:schemeClr val="accent2"/>
                </a:outerShdw>
              </a:effectLst>
            </a:endParaRPr>
          </a:p>
        </p:txBody>
      </p:sp>
      <p:sp>
        <p:nvSpPr>
          <p:cNvPr id="5" name="Subtitle 4"/>
          <p:cNvSpPr>
            <a:spLocks noGrp="1"/>
          </p:cNvSpPr>
          <p:nvPr>
            <p:ph type="subTitle" idx="1"/>
          </p:nvPr>
        </p:nvSpPr>
        <p:spPr>
          <a:xfrm>
            <a:off x="1069848" y="4545597"/>
            <a:ext cx="7729660" cy="1473379"/>
          </a:xfrm>
        </p:spPr>
        <p:txBody>
          <a:bodyPr numCol="2">
            <a:normAutofit fontScale="85000" lnSpcReduction="20000"/>
          </a:bodyPr>
          <a:lstStyle/>
          <a:p>
            <a:r>
              <a:rPr lang="en-US" dirty="0" smtClean="0"/>
              <a:t>Dr. </a:t>
            </a:r>
            <a:r>
              <a:rPr lang="en-US" dirty="0" err="1" smtClean="0"/>
              <a:t>Ganahl</a:t>
            </a:r>
            <a:endParaRPr lang="en-US" dirty="0" smtClean="0"/>
          </a:p>
          <a:p>
            <a:r>
              <a:rPr lang="en-US" dirty="0" smtClean="0"/>
              <a:t>PR Theory and Practice</a:t>
            </a:r>
          </a:p>
          <a:p>
            <a:r>
              <a:rPr lang="en-US" dirty="0" smtClean="0"/>
              <a:t>Spring 2014</a:t>
            </a:r>
          </a:p>
          <a:p>
            <a:r>
              <a:rPr lang="en-US" b="1" dirty="0" smtClean="0"/>
              <a:t>BAD DOG</a:t>
            </a:r>
            <a:r>
              <a:rPr lang="en-US" dirty="0" smtClean="0"/>
              <a:t>:</a:t>
            </a:r>
          </a:p>
          <a:p>
            <a:r>
              <a:rPr lang="en-US" dirty="0" smtClean="0"/>
              <a:t>Lindsay </a:t>
            </a:r>
            <a:r>
              <a:rPr lang="en-US" dirty="0" err="1" smtClean="0"/>
              <a:t>Cochario</a:t>
            </a:r>
            <a:r>
              <a:rPr lang="en-US" dirty="0" smtClean="0"/>
              <a:t>, Sam </a:t>
            </a:r>
            <a:r>
              <a:rPr lang="en-US" dirty="0" err="1" smtClean="0"/>
              <a:t>Forvour</a:t>
            </a:r>
            <a:r>
              <a:rPr lang="en-US" dirty="0" smtClean="0"/>
              <a:t>, Nicole Keiser, Sean </a:t>
            </a:r>
            <a:r>
              <a:rPr lang="en-US" dirty="0" err="1" smtClean="0"/>
              <a:t>Potor</a:t>
            </a:r>
            <a:r>
              <a:rPr lang="en-US" dirty="0" smtClean="0"/>
              <a:t>, and Melissa </a:t>
            </a:r>
            <a:r>
              <a:rPr lang="en-US" dirty="0" err="1" smtClean="0"/>
              <a:t>Trabbold</a:t>
            </a:r>
            <a:r>
              <a:rPr lang="en-US" dirty="0" smtClean="0"/>
              <a:t>. </a:t>
            </a:r>
            <a:endParaRPr lang="en-US" dirty="0"/>
          </a:p>
        </p:txBody>
      </p:sp>
      <p:grpSp>
        <p:nvGrpSpPr>
          <p:cNvPr id="4" name="Group 3"/>
          <p:cNvGrpSpPr/>
          <p:nvPr/>
        </p:nvGrpSpPr>
        <p:grpSpPr>
          <a:xfrm>
            <a:off x="9612597" y="4545597"/>
            <a:ext cx="2203166" cy="1639021"/>
            <a:chOff x="6936321" y="1478373"/>
            <a:chExt cx="2989842" cy="2805395"/>
          </a:xfrm>
        </p:grpSpPr>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58283" y="1478373"/>
              <a:ext cx="2545920" cy="2679265"/>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7" name="Rectangle 6"/>
            <p:cNvSpPr/>
            <p:nvPr/>
          </p:nvSpPr>
          <p:spPr>
            <a:xfrm>
              <a:off x="6936321" y="3514916"/>
              <a:ext cx="2989842" cy="768852"/>
            </a:xfrm>
            <a:prstGeom prst="rect">
              <a:avLst/>
            </a:prstGeom>
            <a:noFill/>
            <a:ln>
              <a:noFill/>
            </a:ln>
          </p:spPr>
          <p:txBody>
            <a:bodyPr wrap="square" lIns="91440" tIns="45720" rIns="91440" bIns="45720">
              <a:spAutoFit/>
            </a:bodyPr>
            <a:lstStyle/>
            <a:p>
              <a:pPr algn="ctr"/>
              <a:r>
                <a:rPr lang="en-US" sz="2800" b="1" dirty="0" smtClean="0">
                  <a:ln w="9525">
                    <a:solidFill>
                      <a:srgbClr val="000000"/>
                    </a:solidFill>
                    <a:prstDash val="solid"/>
                  </a:ln>
                  <a:solidFill>
                    <a:srgbClr val="FFFFFF"/>
                  </a:solidFill>
                  <a:effectLst>
                    <a:outerShdw blurRad="12700" dist="38100" dir="2700000" algn="tl" rotWithShape="0">
                      <a:srgbClr val="000000">
                        <a:lumMod val="50000"/>
                      </a:srgbClr>
                    </a:outerShdw>
                  </a:effectLst>
                </a:rPr>
                <a:t>BAD DOG</a:t>
              </a:r>
              <a:endParaRPr lang="en-US" sz="2800" b="1" dirty="0">
                <a:ln w="9525">
                  <a:solidFill>
                    <a:srgbClr val="000000"/>
                  </a:solidFill>
                  <a:prstDash val="solid"/>
                </a:ln>
                <a:solidFill>
                  <a:srgbClr val="FFFFFF"/>
                </a:solidFill>
                <a:effectLst>
                  <a:outerShdw blurRad="12700" dist="38100" dir="2700000" algn="tl" rotWithShape="0">
                    <a:srgbClr val="000000">
                      <a:lumMod val="50000"/>
                    </a:srgbClr>
                  </a:outerShdw>
                </a:effectLst>
              </a:endParaRPr>
            </a:p>
          </p:txBody>
        </p:sp>
      </p:grpSp>
      <p:pic>
        <p:nvPicPr>
          <p:cNvPr id="10" name="Picture 9"/>
          <p:cNvPicPr>
            <a:picLocks noChangeAspect="1"/>
          </p:cNvPicPr>
          <p:nvPr/>
        </p:nvPicPr>
        <p:blipFill>
          <a:blip r:embed="rId6"/>
          <a:stretch>
            <a:fillRect/>
          </a:stretch>
        </p:blipFill>
        <p:spPr>
          <a:xfrm>
            <a:off x="1097280" y="900197"/>
            <a:ext cx="2586270" cy="2356772"/>
          </a:xfrm>
          <a:prstGeom prst="rect">
            <a:avLst/>
          </a:prstGeom>
        </p:spPr>
      </p:pic>
      <p:pic>
        <p:nvPicPr>
          <p:cNvPr id="4098" name="Picture 2" descr="http://wbuq.weebly.com/uploads/2/7/0/2/27021051/header_images/139769630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5034" y="873726"/>
            <a:ext cx="7004001" cy="255922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193094" y="3570537"/>
            <a:ext cx="7389297" cy="584775"/>
          </a:xfrm>
          <a:prstGeom prst="rect">
            <a:avLst/>
          </a:prstGeom>
          <a:noFill/>
        </p:spPr>
        <p:txBody>
          <a:bodyPr wrap="square" rtlCol="0">
            <a:spAutoFit/>
          </a:bodyPr>
          <a:lstStyle/>
          <a:p>
            <a:pPr algn="ctr"/>
            <a:r>
              <a:rPr lang="en-US" sz="3200" b="1" dirty="0" smtClean="0">
                <a:ln w="22225">
                  <a:solidFill>
                    <a:schemeClr val="accent2"/>
                  </a:solidFill>
                  <a:prstDash val="solid"/>
                </a:ln>
                <a:solidFill>
                  <a:schemeClr val="accent2">
                    <a:lumMod val="40000"/>
                    <a:lumOff val="60000"/>
                  </a:schemeClr>
                </a:solidFill>
              </a:rPr>
              <a:t>Get lost in the stream. </a:t>
            </a:r>
            <a:endParaRPr lang="en-US" sz="3200" b="1" dirty="0">
              <a:ln w="22225">
                <a:solidFill>
                  <a:schemeClr val="accent2"/>
                </a:solidFill>
                <a:prstDash val="solid"/>
              </a:ln>
              <a:solidFill>
                <a:schemeClr val="accent2">
                  <a:lumMod val="40000"/>
                  <a:lumOff val="60000"/>
                </a:schemeClr>
              </a:solidFill>
            </a:endParaRPr>
          </a:p>
        </p:txBody>
      </p:sp>
      <p:sp>
        <p:nvSpPr>
          <p:cNvPr id="8" name="Slide Number Placeholder 7"/>
          <p:cNvSpPr>
            <a:spLocks noGrp="1"/>
          </p:cNvSpPr>
          <p:nvPr>
            <p:ph type="sldNum" sz="quarter" idx="12"/>
          </p:nvPr>
        </p:nvSpPr>
        <p:spPr/>
        <p:txBody>
          <a:bodyPr/>
          <a:lstStyle/>
          <a:p>
            <a:fld id="{EFC1AB19-4E0C-49D7-8838-22ECD12AB518}" type="slidenum">
              <a:rPr lang="en-US" smtClean="0"/>
              <a:pPr/>
              <a:t>1</a:t>
            </a:fld>
            <a:endParaRPr lang="en-US"/>
          </a:p>
        </p:txBody>
      </p:sp>
      <p:pic>
        <p:nvPicPr>
          <p:cNvPr id="9" name="AC DC Back in Black (lyric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61446" y="90152"/>
            <a:ext cx="391561" cy="391561"/>
          </a:xfrm>
          <a:prstGeom prst="rect">
            <a:avLst/>
          </a:prstGeom>
        </p:spPr>
      </p:pic>
    </p:spTree>
    <p:extLst>
      <p:ext uri="{BB962C8B-B14F-4D97-AF65-F5344CB8AC3E}">
        <p14:creationId xmlns:p14="http://schemas.microsoft.com/office/powerpoint/2010/main" val="19948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558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Audience &amp; Public Research:</a:t>
            </a:r>
            <a:r>
              <a:rPr lang="en-US" dirty="0" smtClean="0"/>
              <a:t/>
            </a:r>
            <a:br>
              <a:rPr lang="en-US" dirty="0" smtClean="0"/>
            </a:br>
            <a:r>
              <a:rPr lang="en-US" dirty="0" smtClean="0"/>
              <a:t>Demographics/Psychological</a:t>
            </a:r>
            <a:endParaRPr lang="en-US" dirty="0"/>
          </a:p>
        </p:txBody>
      </p:sp>
      <p:sp>
        <p:nvSpPr>
          <p:cNvPr id="3" name="Content Placeholder 2"/>
          <p:cNvSpPr>
            <a:spLocks noGrp="1"/>
          </p:cNvSpPr>
          <p:nvPr>
            <p:ph sz="half" idx="1"/>
          </p:nvPr>
        </p:nvSpPr>
        <p:spPr/>
        <p:txBody>
          <a:bodyPr>
            <a:normAutofit/>
          </a:bodyPr>
          <a:lstStyle/>
          <a:p>
            <a:pPr>
              <a:buFont typeface="Arial" panose="020B0604020202020204" pitchFamily="34" charset="0"/>
              <a:buChar char="•"/>
            </a:pPr>
            <a:r>
              <a:rPr lang="en-US" dirty="0" smtClean="0"/>
              <a:t> </a:t>
            </a:r>
            <a:r>
              <a:rPr lang="en-US" sz="2000" u="sng" dirty="0" smtClean="0"/>
              <a:t>Demographic</a:t>
            </a:r>
            <a:r>
              <a:rPr lang="en-US" sz="2000" dirty="0" smtClean="0"/>
              <a:t>: The genre of the music is more of today’s music that college students listen to, but there is a wide variety. The station reaches a diverse grou</a:t>
            </a:r>
            <a:r>
              <a:rPr lang="en-US" dirty="0" smtClean="0"/>
              <a:t>p of students.</a:t>
            </a:r>
            <a:r>
              <a:rPr lang="en-US" sz="2000" dirty="0" smtClean="0"/>
              <a:t> The average age it </a:t>
            </a:r>
            <a:r>
              <a:rPr lang="en-US" dirty="0" smtClean="0"/>
              <a:t>appeals to </a:t>
            </a:r>
            <a:r>
              <a:rPr lang="en-US" sz="2000" dirty="0" smtClean="0"/>
              <a:t>is 18-22. It mainly plays music that is youthful, rather than older dated music.  </a:t>
            </a:r>
            <a:endParaRPr lang="en-US" sz="2000" u="sng" dirty="0"/>
          </a:p>
          <a:p>
            <a:pPr>
              <a:buFont typeface="Arial" panose="020B0604020202020204" pitchFamily="34" charset="0"/>
              <a:buChar char="•"/>
            </a:pPr>
            <a:r>
              <a:rPr lang="en-US" sz="2000" u="sng" dirty="0" smtClean="0"/>
              <a:t>Psychological:</a:t>
            </a:r>
            <a:r>
              <a:rPr lang="en-US" sz="2000" dirty="0" smtClean="0"/>
              <a:t> The music is more driven to put the listener in a better state of mind. The different genres of music allow for many types of students to get lost in the goodness. </a:t>
            </a:r>
            <a:r>
              <a:rPr lang="en-US" dirty="0" smtClean="0"/>
              <a:t>If a listener is engaged in their personal taste of music, they are more likely to feel a rush of energy, and overall improved mood. </a:t>
            </a:r>
            <a:endParaRPr lang="en-US" sz="2000" u="sng" dirty="0"/>
          </a:p>
        </p:txBody>
      </p:sp>
      <p:sp>
        <p:nvSpPr>
          <p:cNvPr id="8" name="Content Placeholder 7"/>
          <p:cNvSpPr>
            <a:spLocks noGrp="1"/>
          </p:cNvSpPr>
          <p:nvPr>
            <p:ph sz="half" idx="2"/>
          </p:nvPr>
        </p:nvSpPr>
        <p:spPr/>
        <p:txBody>
          <a:bodyPr>
            <a:normAutofit/>
          </a:bodyPr>
          <a:lstStyle/>
          <a:p>
            <a:endParaRPr lang="en-US"/>
          </a:p>
        </p:txBody>
      </p:sp>
      <p:sp>
        <p:nvSpPr>
          <p:cNvPr id="4" name="TextBox 3"/>
          <p:cNvSpPr txBox="1"/>
          <p:nvPr/>
        </p:nvSpPr>
        <p:spPr>
          <a:xfrm>
            <a:off x="9144000" y="7060168"/>
            <a:ext cx="3048000" cy="369332"/>
          </a:xfrm>
          <a:prstGeom prst="rect">
            <a:avLst/>
          </a:prstGeom>
          <a:noFill/>
        </p:spPr>
        <p:txBody>
          <a:bodyPr wrap="square" rtlCol="0">
            <a:spAutoFit/>
          </a:bodyPr>
          <a:lstStyle/>
          <a:p>
            <a:r>
              <a:rPr lang="en-US" dirty="0" smtClean="0"/>
              <a:t>Audience &amp; Public Research</a:t>
            </a:r>
            <a:endParaRPr lang="en-US" dirty="0"/>
          </a:p>
        </p:txBody>
      </p:sp>
      <p:pic>
        <p:nvPicPr>
          <p:cNvPr id="5" name="Picture 4"/>
          <p:cNvPicPr>
            <a:picLocks noChangeAspect="1"/>
          </p:cNvPicPr>
          <p:nvPr/>
        </p:nvPicPr>
        <p:blipFill>
          <a:blip r:embed="rId2"/>
          <a:stretch>
            <a:fillRect/>
          </a:stretch>
        </p:blipFill>
        <p:spPr>
          <a:xfrm>
            <a:off x="6613969" y="2361824"/>
            <a:ext cx="4368800" cy="257898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9" name="Slide Number Placeholder 8"/>
          <p:cNvSpPr>
            <a:spLocks noGrp="1"/>
          </p:cNvSpPr>
          <p:nvPr>
            <p:ph type="sldNum" sz="quarter" idx="12"/>
          </p:nvPr>
        </p:nvSpPr>
        <p:spPr/>
        <p:txBody>
          <a:bodyPr/>
          <a:lstStyle/>
          <a:p>
            <a:fld id="{EFC1AB19-4E0C-49D7-8838-22ECD12AB518}" type="slidenum">
              <a:rPr lang="en-US" smtClean="0"/>
              <a:t>10</a:t>
            </a:fld>
            <a:endParaRPr lang="en-US"/>
          </a:p>
        </p:txBody>
      </p:sp>
    </p:spTree>
    <p:extLst>
      <p:ext uri="{BB962C8B-B14F-4D97-AF65-F5344CB8AC3E}">
        <p14:creationId xmlns:p14="http://schemas.microsoft.com/office/powerpoint/2010/main" val="1826174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Audience &amp; Public Research:</a:t>
            </a:r>
            <a:r>
              <a:rPr lang="en-US" dirty="0" smtClean="0"/>
              <a:t/>
            </a:r>
            <a:br>
              <a:rPr lang="en-US" dirty="0" smtClean="0"/>
            </a:br>
            <a:r>
              <a:rPr lang="en-US" dirty="0" smtClean="0"/>
              <a:t>Behavior</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 The niche audience is Bloomsburg University college students. The music is catered toward their liking of genres</a:t>
            </a:r>
            <a:r>
              <a:rPr lang="en-US" dirty="0"/>
              <a:t> </a:t>
            </a:r>
            <a:r>
              <a:rPr lang="en-US" dirty="0" smtClean="0"/>
              <a:t>such as rock, top 40, and hip hop. </a:t>
            </a:r>
          </a:p>
          <a:p>
            <a:pPr>
              <a:buFont typeface="Arial" panose="020B0604020202020204" pitchFamily="34" charset="0"/>
              <a:buChar char="•"/>
            </a:pPr>
            <a:r>
              <a:rPr lang="en-US" dirty="0" smtClean="0"/>
              <a:t>Secondary audience includes faculty/staff at the university, and locals</a:t>
            </a:r>
            <a:endParaRPr lang="en-US" dirty="0"/>
          </a:p>
          <a:p>
            <a:pPr lvl="1">
              <a:buFont typeface="Arial" panose="020B0604020202020204" pitchFamily="34" charset="0"/>
              <a:buChar char="•"/>
            </a:pPr>
            <a:r>
              <a:rPr lang="en-US" dirty="0" smtClean="0"/>
              <a:t>The locals tend to tune into WHLM for classic rock and oldies because most of the locals grew up in that era of music. The station also offers local and national news. They are a part of the CBS news network.</a:t>
            </a:r>
            <a:endParaRPr lang="en-US" dirty="0"/>
          </a:p>
        </p:txBody>
      </p:sp>
      <p:sp>
        <p:nvSpPr>
          <p:cNvPr id="4" name="TextBox 3"/>
          <p:cNvSpPr txBox="1"/>
          <p:nvPr/>
        </p:nvSpPr>
        <p:spPr>
          <a:xfrm>
            <a:off x="9234311" y="7174468"/>
            <a:ext cx="2957689" cy="369332"/>
          </a:xfrm>
          <a:prstGeom prst="rect">
            <a:avLst/>
          </a:prstGeom>
          <a:noFill/>
        </p:spPr>
        <p:txBody>
          <a:bodyPr wrap="square" rtlCol="0">
            <a:spAutoFit/>
          </a:bodyPr>
          <a:lstStyle/>
          <a:p>
            <a:r>
              <a:rPr lang="en-US" dirty="0" smtClean="0"/>
              <a:t>Audience &amp; Public Research</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7" name="Slide Number Placeholder 6"/>
          <p:cNvSpPr>
            <a:spLocks noGrp="1"/>
          </p:cNvSpPr>
          <p:nvPr>
            <p:ph type="sldNum" sz="quarter" idx="12"/>
          </p:nvPr>
        </p:nvSpPr>
        <p:spPr/>
        <p:txBody>
          <a:bodyPr/>
          <a:lstStyle/>
          <a:p>
            <a:fld id="{EFC1AB19-4E0C-49D7-8838-22ECD12AB518}" type="slidenum">
              <a:rPr lang="en-US" smtClean="0"/>
              <a:t>11</a:t>
            </a:fld>
            <a:endParaRPr lang="en-US"/>
          </a:p>
        </p:txBody>
      </p:sp>
      <p:pic>
        <p:nvPicPr>
          <p:cNvPr id="3074" name="Picture 2" descr="http://hotmixva.com/wp-content/uploads/2014/01/concert-crow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992" y="3528429"/>
            <a:ext cx="4216163" cy="282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605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Audience &amp; Public Research:</a:t>
            </a:r>
            <a:r>
              <a:rPr lang="en-US" dirty="0" smtClean="0"/>
              <a:t/>
            </a:r>
            <a:br>
              <a:rPr lang="en-US" dirty="0" smtClean="0"/>
            </a:br>
            <a:r>
              <a:rPr lang="en-US" dirty="0" smtClean="0"/>
              <a:t>Size</a:t>
            </a:r>
            <a:endParaRPr lang="en-US" dirty="0"/>
          </a:p>
        </p:txBody>
      </p:sp>
      <p:sp>
        <p:nvSpPr>
          <p:cNvPr id="3" name="Content Placeholder 2"/>
          <p:cNvSpPr>
            <a:spLocks noGrp="1"/>
          </p:cNvSpPr>
          <p:nvPr>
            <p:ph sz="half" idx="1"/>
          </p:nvPr>
        </p:nvSpPr>
        <p:spPr/>
        <p:txBody>
          <a:bodyPr/>
          <a:lstStyle/>
          <a:p>
            <a:pPr>
              <a:buFont typeface="Arial" panose="020B0604020202020204" pitchFamily="34" charset="0"/>
              <a:buChar char="•"/>
            </a:pPr>
            <a:r>
              <a:rPr lang="en-US" dirty="0" smtClean="0"/>
              <a:t> The broadcast signal reaches within a 25-30 mile radius from Bloomsburg University.</a:t>
            </a:r>
          </a:p>
          <a:p>
            <a:pPr>
              <a:buFont typeface="Arial" panose="020B0604020202020204" pitchFamily="34" charset="0"/>
              <a:buChar char="•"/>
            </a:pPr>
            <a:r>
              <a:rPr lang="en-US" dirty="0" smtClean="0"/>
              <a:t>Over 9,950 students at Bloomsburg University. </a:t>
            </a:r>
            <a:r>
              <a:rPr lang="en-US" dirty="0"/>
              <a:t>(</a:t>
            </a:r>
            <a:r>
              <a:rPr lang="en-US" dirty="0" smtClean="0"/>
              <a:t>Both Undergraduate and graduate).</a:t>
            </a:r>
          </a:p>
          <a:p>
            <a:pPr>
              <a:buFont typeface="Arial" panose="020B0604020202020204" pitchFamily="34" charset="0"/>
              <a:buChar char="•"/>
            </a:pPr>
            <a:r>
              <a:rPr lang="en-US" dirty="0" smtClean="0"/>
              <a:t>The town of Bloomsburg has an approximate population of 15,000. </a:t>
            </a:r>
            <a:endParaRPr lang="en-US" dirty="0"/>
          </a:p>
        </p:txBody>
      </p:sp>
      <p:sp>
        <p:nvSpPr>
          <p:cNvPr id="10" name="Content Placeholder 9"/>
          <p:cNvSpPr>
            <a:spLocks noGrp="1"/>
          </p:cNvSpPr>
          <p:nvPr>
            <p:ph sz="half" idx="2"/>
          </p:nvPr>
        </p:nvSpPr>
        <p:spPr/>
        <p:txBody>
          <a:bodyPr/>
          <a:lstStyle/>
          <a:p>
            <a:endParaRPr lang="en-US"/>
          </a:p>
        </p:txBody>
      </p:sp>
      <p:sp>
        <p:nvSpPr>
          <p:cNvPr id="4" name="TextBox 3"/>
          <p:cNvSpPr txBox="1"/>
          <p:nvPr/>
        </p:nvSpPr>
        <p:spPr>
          <a:xfrm>
            <a:off x="9053689" y="7076694"/>
            <a:ext cx="3138311" cy="369332"/>
          </a:xfrm>
          <a:prstGeom prst="rect">
            <a:avLst/>
          </a:prstGeom>
          <a:noFill/>
        </p:spPr>
        <p:txBody>
          <a:bodyPr wrap="square" rtlCol="0">
            <a:spAutoFit/>
          </a:bodyPr>
          <a:lstStyle/>
          <a:p>
            <a:r>
              <a:rPr lang="en-US" dirty="0" smtClean="0"/>
              <a:t>Audience &amp; Public Research</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grpSp>
        <p:nvGrpSpPr>
          <p:cNvPr id="11" name="Group 10"/>
          <p:cNvGrpSpPr/>
          <p:nvPr/>
        </p:nvGrpSpPr>
        <p:grpSpPr>
          <a:xfrm>
            <a:off x="6995936" y="1845734"/>
            <a:ext cx="3381728" cy="4314825"/>
            <a:chOff x="6044494" y="1384475"/>
            <a:chExt cx="3381728" cy="4314825"/>
          </a:xfrm>
        </p:grpSpPr>
        <p:pic>
          <p:nvPicPr>
            <p:cNvPr id="5" name="Picture 4"/>
            <p:cNvPicPr>
              <a:picLocks noChangeAspect="1"/>
            </p:cNvPicPr>
            <p:nvPr/>
          </p:nvPicPr>
          <p:blipFill>
            <a:blip r:embed="rId4"/>
            <a:stretch>
              <a:fillRect/>
            </a:stretch>
          </p:blipFill>
          <p:spPr>
            <a:xfrm>
              <a:off x="6044494" y="1384475"/>
              <a:ext cx="3381728" cy="43148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91867" y="2961407"/>
              <a:ext cx="1261289" cy="1261289"/>
            </a:xfrm>
            <a:prstGeom prst="rect">
              <a:avLst/>
            </a:prstGeom>
          </p:spPr>
        </p:pic>
      </p:grpSp>
      <p:sp>
        <p:nvSpPr>
          <p:cNvPr id="9" name="Slide Number Placeholder 8"/>
          <p:cNvSpPr>
            <a:spLocks noGrp="1"/>
          </p:cNvSpPr>
          <p:nvPr>
            <p:ph type="sldNum" sz="quarter" idx="12"/>
          </p:nvPr>
        </p:nvSpPr>
        <p:spPr/>
        <p:txBody>
          <a:bodyPr/>
          <a:lstStyle/>
          <a:p>
            <a:fld id="{EFC1AB19-4E0C-49D7-8838-22ECD12AB518}" type="slidenum">
              <a:rPr lang="en-US" smtClean="0"/>
              <a:t>12</a:t>
            </a:fld>
            <a:endParaRPr lang="en-US"/>
          </a:p>
        </p:txBody>
      </p:sp>
    </p:spTree>
    <p:extLst>
      <p:ext uri="{BB962C8B-B14F-4D97-AF65-F5344CB8AC3E}">
        <p14:creationId xmlns:p14="http://schemas.microsoft.com/office/powerpoint/2010/main" val="926124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Research Design:</a:t>
            </a:r>
            <a:r>
              <a:rPr lang="en-US" dirty="0" smtClean="0"/>
              <a:t/>
            </a:r>
            <a:br>
              <a:rPr lang="en-US" dirty="0" smtClean="0"/>
            </a:br>
            <a:r>
              <a:rPr lang="en-US" dirty="0" smtClean="0"/>
              <a:t>Secondary/Primary Research</a:t>
            </a:r>
            <a:endParaRPr lang="en-US" dirty="0"/>
          </a:p>
        </p:txBody>
      </p:sp>
      <p:sp>
        <p:nvSpPr>
          <p:cNvPr id="3" name="Content Placeholder 2"/>
          <p:cNvSpPr>
            <a:spLocks noGrp="1"/>
          </p:cNvSpPr>
          <p:nvPr>
            <p:ph idx="1"/>
          </p:nvPr>
        </p:nvSpPr>
        <p:spPr>
          <a:xfrm>
            <a:off x="808228" y="1752693"/>
            <a:ext cx="10853371" cy="4394614"/>
          </a:xfrm>
        </p:spPr>
        <p:txBody>
          <a:bodyPr>
            <a:normAutofit fontScale="40000" lnSpcReduction="20000"/>
          </a:bodyPr>
          <a:lstStyle/>
          <a:p>
            <a:pPr marL="0" indent="0">
              <a:buNone/>
            </a:pPr>
            <a:r>
              <a:rPr lang="en-US" sz="4500" b="1" u="sng" dirty="0" smtClean="0"/>
              <a:t>Secondary</a:t>
            </a:r>
            <a:r>
              <a:rPr lang="en-US" sz="4500" u="sng" dirty="0" smtClean="0"/>
              <a:t>:</a:t>
            </a:r>
          </a:p>
          <a:p>
            <a:pPr>
              <a:buFont typeface="Arial" panose="020B0604020202020204" pitchFamily="34" charset="0"/>
              <a:buChar char="•"/>
            </a:pPr>
            <a:r>
              <a:rPr lang="en-US" sz="2900" dirty="0" smtClean="0"/>
              <a:t>In depth studies of radio stations:</a:t>
            </a:r>
          </a:p>
          <a:p>
            <a:pPr lvl="1">
              <a:buFont typeface="Arial" panose="020B0604020202020204" pitchFamily="34" charset="0"/>
              <a:buChar char="•"/>
            </a:pPr>
            <a:r>
              <a:rPr lang="en-US" sz="2900" dirty="0" smtClean="0"/>
              <a:t>WBUQ</a:t>
            </a:r>
          </a:p>
          <a:p>
            <a:pPr lvl="1">
              <a:buFont typeface="Arial" panose="020B0604020202020204" pitchFamily="34" charset="0"/>
              <a:buChar char="•"/>
            </a:pPr>
            <a:r>
              <a:rPr lang="en-US" sz="2900" dirty="0" smtClean="0"/>
              <a:t>Sirius</a:t>
            </a:r>
          </a:p>
          <a:p>
            <a:pPr lvl="1">
              <a:buFont typeface="Arial" panose="020B0604020202020204" pitchFamily="34" charset="0"/>
              <a:buChar char="•"/>
            </a:pPr>
            <a:r>
              <a:rPr lang="en-US" sz="2900" dirty="0" smtClean="0"/>
              <a:t>Pandora</a:t>
            </a:r>
          </a:p>
          <a:p>
            <a:pPr lvl="1">
              <a:buFont typeface="Arial" panose="020B0604020202020204" pitchFamily="34" charset="0"/>
              <a:buChar char="•"/>
            </a:pPr>
            <a:r>
              <a:rPr lang="en-US" sz="2900" dirty="0" smtClean="0"/>
              <a:t>Temple University Radio</a:t>
            </a:r>
          </a:p>
          <a:p>
            <a:pPr lvl="1">
              <a:buFont typeface="Arial" panose="020B0604020202020204" pitchFamily="34" charset="0"/>
              <a:buChar char="•"/>
            </a:pPr>
            <a:r>
              <a:rPr lang="en-US" sz="2900" dirty="0" smtClean="0"/>
              <a:t>Seton Hall</a:t>
            </a:r>
          </a:p>
          <a:p>
            <a:pPr lvl="1">
              <a:buFont typeface="Arial" panose="020B0604020202020204" pitchFamily="34" charset="0"/>
              <a:buChar char="•"/>
            </a:pPr>
            <a:r>
              <a:rPr lang="en-US" sz="2900" dirty="0" smtClean="0"/>
              <a:t>Powerhouse 96.5</a:t>
            </a:r>
          </a:p>
          <a:p>
            <a:pPr lvl="1">
              <a:buFont typeface="Arial" panose="020B0604020202020204" pitchFamily="34" charset="0"/>
              <a:buChar char="•"/>
            </a:pPr>
            <a:r>
              <a:rPr lang="en-US" sz="2900" dirty="0" smtClean="0"/>
              <a:t>KISS FM</a:t>
            </a:r>
          </a:p>
          <a:p>
            <a:pPr>
              <a:buFont typeface="Arial" panose="020B0604020202020204" pitchFamily="34" charset="0"/>
              <a:buChar char="•"/>
            </a:pPr>
            <a:r>
              <a:rPr lang="en-US" sz="2900" dirty="0" smtClean="0"/>
              <a:t>40 % of Americans are listening to audio on digital devices. (</a:t>
            </a:r>
            <a:r>
              <a:rPr lang="en-US" sz="2900" dirty="0" err="1" smtClean="0"/>
              <a:t>Via:stateofthemedia.org</a:t>
            </a:r>
            <a:r>
              <a:rPr lang="en-US" sz="2900" dirty="0" smtClean="0"/>
              <a:t>/2012/audio-how-far-will-digital-go/audio-by-the-numbers/)</a:t>
            </a:r>
            <a:endParaRPr lang="en-US" sz="2900" dirty="0"/>
          </a:p>
          <a:p>
            <a:pPr>
              <a:buFont typeface="Arial" panose="020B0604020202020204" pitchFamily="34" charset="0"/>
              <a:buChar char="•"/>
            </a:pPr>
            <a:r>
              <a:rPr lang="en-US" sz="4500" b="1" u="sng" dirty="0" smtClean="0"/>
              <a:t>Primary:</a:t>
            </a:r>
            <a:r>
              <a:rPr lang="en-US" sz="4500" b="1" dirty="0" smtClean="0"/>
              <a:t> </a:t>
            </a:r>
          </a:p>
          <a:p>
            <a:pPr lvl="1">
              <a:buFont typeface="Arial" panose="020B0604020202020204" pitchFamily="34" charset="0"/>
              <a:buChar char="•"/>
            </a:pPr>
            <a:r>
              <a:rPr lang="en-US" sz="2900" b="1" dirty="0" smtClean="0"/>
              <a:t>Intensive Interview (which we conducted)</a:t>
            </a:r>
          </a:p>
          <a:p>
            <a:pPr lvl="1">
              <a:buFont typeface="Arial" panose="020B0604020202020204" pitchFamily="34" charset="0"/>
              <a:buChar char="•"/>
            </a:pPr>
            <a:r>
              <a:rPr lang="en-US" sz="2900" dirty="0" smtClean="0"/>
              <a:t>Survey, Focus Groups, Field Observation, Content Analysis, etc. </a:t>
            </a:r>
          </a:p>
          <a:p>
            <a:pPr>
              <a:buFont typeface="Arial" panose="020B0604020202020204" pitchFamily="34" charset="0"/>
              <a:buChar char="•"/>
            </a:pPr>
            <a:r>
              <a:rPr lang="en-US" sz="2900" dirty="0" smtClean="0"/>
              <a:t>Need for upgrades into mobile apps for smart phones and tablet integration.</a:t>
            </a:r>
          </a:p>
          <a:p>
            <a:pPr>
              <a:buFont typeface="Arial" panose="020B0604020202020204" pitchFamily="34" charset="0"/>
              <a:buChar char="•"/>
            </a:pPr>
            <a:r>
              <a:rPr lang="en-US" sz="2900" dirty="0" smtClean="0"/>
              <a:t>Genre-free station creates unique identity that satisfies a diverse group of students—their target audience.</a:t>
            </a:r>
          </a:p>
          <a:p>
            <a:pPr>
              <a:buFont typeface="Arial" panose="020B0604020202020204" pitchFamily="34" charset="0"/>
              <a:buChar char="•"/>
            </a:pPr>
            <a:r>
              <a:rPr lang="en-US" sz="2900" dirty="0" smtClean="0"/>
              <a:t>Need to raised awareness.</a:t>
            </a:r>
          </a:p>
          <a:p>
            <a:pPr>
              <a:buFont typeface="Arial" panose="020B0604020202020204" pitchFamily="34" charset="0"/>
              <a:buChar char="•"/>
            </a:pPr>
            <a:endParaRPr lang="en-US" u="sng" dirty="0"/>
          </a:p>
        </p:txBody>
      </p:sp>
      <p:sp>
        <p:nvSpPr>
          <p:cNvPr id="4" name="TextBox 3"/>
          <p:cNvSpPr txBox="1"/>
          <p:nvPr/>
        </p:nvSpPr>
        <p:spPr>
          <a:xfrm>
            <a:off x="9793668" y="7017305"/>
            <a:ext cx="2235200" cy="369332"/>
          </a:xfrm>
          <a:prstGeom prst="rect">
            <a:avLst/>
          </a:prstGeom>
          <a:noFill/>
        </p:spPr>
        <p:txBody>
          <a:bodyPr wrap="square" rtlCol="0">
            <a:spAutoFit/>
          </a:bodyPr>
          <a:lstStyle/>
          <a:p>
            <a:r>
              <a:rPr lang="en-US" dirty="0" smtClean="0"/>
              <a:t>Research Design</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7" name="Slide Number Placeholder 6"/>
          <p:cNvSpPr>
            <a:spLocks noGrp="1"/>
          </p:cNvSpPr>
          <p:nvPr>
            <p:ph type="sldNum" sz="quarter" idx="12"/>
          </p:nvPr>
        </p:nvSpPr>
        <p:spPr/>
        <p:txBody>
          <a:bodyPr/>
          <a:lstStyle/>
          <a:p>
            <a:fld id="{EFC1AB19-4E0C-49D7-8838-22ECD12AB518}" type="slidenum">
              <a:rPr lang="en-US" smtClean="0"/>
              <a:t>13</a:t>
            </a:fld>
            <a:endParaRPr lang="en-US"/>
          </a:p>
        </p:txBody>
      </p:sp>
      <p:sp>
        <p:nvSpPr>
          <p:cNvPr id="9" name="TextBox 8"/>
          <p:cNvSpPr txBox="1"/>
          <p:nvPr/>
        </p:nvSpPr>
        <p:spPr>
          <a:xfrm>
            <a:off x="5975798" y="1752693"/>
            <a:ext cx="4726546" cy="2031325"/>
          </a:xfrm>
          <a:prstGeom prst="rect">
            <a:avLst/>
          </a:prstGeom>
          <a:noFill/>
        </p:spPr>
        <p:txBody>
          <a:bodyPr wrap="square" rtlCol="0">
            <a:spAutoFit/>
          </a:bodyPr>
          <a:lstStyle/>
          <a:p>
            <a:r>
              <a:rPr lang="en-US" b="1" u="sng" dirty="0" smtClean="0"/>
              <a:t>Findings:</a:t>
            </a:r>
          </a:p>
          <a:p>
            <a:pPr marL="285750" indent="-285750">
              <a:buFont typeface="Arial" panose="020B0604020202020204" pitchFamily="34" charset="0"/>
              <a:buChar char="•"/>
            </a:pPr>
            <a:r>
              <a:rPr lang="en-US" dirty="0" smtClean="0"/>
              <a:t>Sirius is a subscription based; Pandora is driven by advertising.</a:t>
            </a:r>
          </a:p>
          <a:p>
            <a:pPr marL="285750" indent="-285750">
              <a:buFont typeface="Arial" panose="020B0604020202020204" pitchFamily="34" charset="0"/>
              <a:buChar char="•"/>
            </a:pPr>
            <a:r>
              <a:rPr lang="en-US" dirty="0" smtClean="0"/>
              <a:t>College radio stations such as Seton Hall and Temple focus on a specific genre: WBUQ cover multiple genres.</a:t>
            </a:r>
          </a:p>
          <a:p>
            <a:pPr marL="742950" lvl="1" indent="-285750">
              <a:buFont typeface="Arial" panose="020B0604020202020204" pitchFamily="34" charset="0"/>
              <a:buChar char="•"/>
            </a:pPr>
            <a:r>
              <a:rPr lang="en-US" dirty="0" smtClean="0"/>
              <a:t>Benefits and disadvantages</a:t>
            </a:r>
            <a:endParaRPr lang="en-US" dirty="0"/>
          </a:p>
        </p:txBody>
      </p:sp>
    </p:spTree>
    <p:extLst>
      <p:ext uri="{BB962C8B-B14F-4D97-AF65-F5344CB8AC3E}">
        <p14:creationId xmlns:p14="http://schemas.microsoft.com/office/powerpoint/2010/main" val="23546073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WBUQ’s Objective</a:t>
            </a:r>
            <a:endParaRPr lang="en-US" dirty="0"/>
          </a:p>
        </p:txBody>
      </p:sp>
      <p:sp>
        <p:nvSpPr>
          <p:cNvPr id="3" name="Content Placeholder 2"/>
          <p:cNvSpPr>
            <a:spLocks noGrp="1"/>
          </p:cNvSpPr>
          <p:nvPr>
            <p:ph idx="1"/>
          </p:nvPr>
        </p:nvSpPr>
        <p:spPr/>
        <p:txBody>
          <a:bodyPr/>
          <a:lstStyle/>
          <a:p>
            <a:pPr marL="0" indent="0" algn="ctr">
              <a:buNone/>
            </a:pPr>
            <a:r>
              <a:rPr lang="en-US" dirty="0" smtClean="0"/>
              <a:t>This student run radio station gives students a place to voice their opinions using their talents, all while learning and preparing themselves for future radio broadcasting careers. Students gain experience and knowledge, while having fun!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6" name="Slide Number Placeholder 5"/>
          <p:cNvSpPr>
            <a:spLocks noGrp="1"/>
          </p:cNvSpPr>
          <p:nvPr>
            <p:ph type="sldNum" sz="quarter" idx="12"/>
          </p:nvPr>
        </p:nvSpPr>
        <p:spPr/>
        <p:txBody>
          <a:bodyPr/>
          <a:lstStyle/>
          <a:p>
            <a:fld id="{EFC1AB19-4E0C-49D7-8838-22ECD12AB518}" type="slidenum">
              <a:rPr lang="en-US" smtClean="0"/>
              <a:t>14</a:t>
            </a:fld>
            <a:endParaRPr lang="en-US"/>
          </a:p>
        </p:txBody>
      </p:sp>
      <p:pic>
        <p:nvPicPr>
          <p:cNvPr id="1026" name="Picture 2" descr="http://wbuq.weebly.com/uploads/2/7/0/2/27021051/2066988_ori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3323" y="3062372"/>
            <a:ext cx="4366313" cy="290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9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Objective</a:t>
            </a:r>
            <a:endParaRPr lang="en-US" dirty="0"/>
          </a:p>
        </p:txBody>
      </p:sp>
      <p:sp>
        <p:nvSpPr>
          <p:cNvPr id="3" name="Content Placeholder 2"/>
          <p:cNvSpPr>
            <a:spLocks noGrp="1"/>
          </p:cNvSpPr>
          <p:nvPr>
            <p:ph idx="1"/>
          </p:nvPr>
        </p:nvSpPr>
        <p:spPr/>
        <p:txBody>
          <a:bodyPr/>
          <a:lstStyle/>
          <a:p>
            <a:pPr marL="0" indent="0" algn="ctr">
              <a:buNone/>
            </a:pPr>
            <a:r>
              <a:rPr lang="en-US" dirty="0" smtClean="0"/>
              <a:t>Bad Dog seeks to raise awareness of WBUQ to Bloomsburg students. We want to enlarge the audience and expand the radio station. We’ll inform other students about what WBUQ does and </a:t>
            </a:r>
            <a:r>
              <a:rPr lang="en-US" dirty="0"/>
              <a:t>g</a:t>
            </a:r>
            <a:r>
              <a:rPr lang="en-US" dirty="0" smtClean="0"/>
              <a:t>ain people’s interest to tune in, and possibly become involved with starting their own show. We want to encourage others to get involved and help advertise the station with multiple publicity and PR tactics, and spread promotion outside of Bloomsburg University, as well. </a:t>
            </a:r>
          </a:p>
          <a:p>
            <a:pPr marL="0" indent="0" algn="ctr">
              <a:buNone/>
            </a:pPr>
            <a:r>
              <a:rPr lang="en-US" sz="3200" b="1" dirty="0" smtClean="0"/>
              <a:t>“You are the revolution.”</a:t>
            </a:r>
            <a:endParaRPr lang="en-US"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6" name="Slide Number Placeholder 5"/>
          <p:cNvSpPr>
            <a:spLocks noGrp="1"/>
          </p:cNvSpPr>
          <p:nvPr>
            <p:ph type="sldNum" sz="quarter" idx="12"/>
          </p:nvPr>
        </p:nvSpPr>
        <p:spPr/>
        <p:txBody>
          <a:bodyPr/>
          <a:lstStyle/>
          <a:p>
            <a:fld id="{EFC1AB19-4E0C-49D7-8838-22ECD12AB518}" type="slidenum">
              <a:rPr lang="en-US" smtClean="0"/>
              <a:t>15</a:t>
            </a:fld>
            <a:endParaRPr lang="en-US"/>
          </a:p>
        </p:txBody>
      </p:sp>
      <p:pic>
        <p:nvPicPr>
          <p:cNvPr id="2050" name="Picture 2" descr="http://2.s3.envato.com/files/1501455/templa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8924" y="3876924"/>
            <a:ext cx="1955952" cy="2582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412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Objectives</a:t>
            </a:r>
            <a:endParaRPr lang="en-US" dirty="0"/>
          </a:p>
        </p:txBody>
      </p:sp>
      <p:sp>
        <p:nvSpPr>
          <p:cNvPr id="3" name="Content Placeholder 2"/>
          <p:cNvSpPr>
            <a:spLocks noGrp="1"/>
          </p:cNvSpPr>
          <p:nvPr>
            <p:ph idx="1"/>
          </p:nvPr>
        </p:nvSpPr>
        <p:spPr/>
        <p:txBody>
          <a:bodyPr numCol="2">
            <a:normAutofit/>
          </a:bodyPr>
          <a:lstStyle/>
          <a:p>
            <a:pPr>
              <a:buFont typeface="Arial" panose="020B0604020202020204" pitchFamily="34" charset="0"/>
              <a:buChar char="•"/>
            </a:pPr>
            <a:r>
              <a:rPr lang="en-US" sz="2000" b="1" u="sng" dirty="0"/>
              <a:t>Controlled Media:</a:t>
            </a:r>
          </a:p>
          <a:p>
            <a:pPr>
              <a:buFont typeface="Arial" panose="020B0604020202020204" pitchFamily="34" charset="0"/>
              <a:buChar char="•"/>
            </a:pPr>
            <a:r>
              <a:rPr lang="en-US" sz="1600" dirty="0"/>
              <a:t>Frequent u</a:t>
            </a:r>
            <a:r>
              <a:rPr lang="en-US" sz="1600" dirty="0" smtClean="0"/>
              <a:t>pdates </a:t>
            </a:r>
            <a:r>
              <a:rPr lang="en-US" sz="1600" dirty="0"/>
              <a:t>on s</a:t>
            </a:r>
            <a:r>
              <a:rPr lang="en-US" sz="1600" dirty="0" smtClean="0"/>
              <a:t>ocial </a:t>
            </a:r>
            <a:r>
              <a:rPr lang="en-US" sz="1600" dirty="0"/>
              <a:t>networking sites:</a:t>
            </a:r>
          </a:p>
          <a:p>
            <a:pPr lvl="1">
              <a:buFont typeface="Arial" panose="020B0604020202020204" pitchFamily="34" charset="0"/>
              <a:buChar char="•"/>
            </a:pPr>
            <a:r>
              <a:rPr lang="en-US" sz="1400" b="1" dirty="0">
                <a:solidFill>
                  <a:srgbClr val="FF0000"/>
                </a:solidFill>
                <a:hlinkClick r:id="rId2"/>
              </a:rPr>
              <a:t>Facebook</a:t>
            </a:r>
            <a:endParaRPr lang="en-US" sz="1400" b="1" dirty="0">
              <a:solidFill>
                <a:srgbClr val="FF0000"/>
              </a:solidFill>
            </a:endParaRPr>
          </a:p>
          <a:p>
            <a:pPr lvl="1">
              <a:buFont typeface="Arial" panose="020B0604020202020204" pitchFamily="34" charset="0"/>
              <a:buChar char="•"/>
            </a:pPr>
            <a:r>
              <a:rPr lang="en-US" sz="1400" b="1" dirty="0">
                <a:solidFill>
                  <a:srgbClr val="FF0000"/>
                </a:solidFill>
                <a:hlinkClick r:id="rId3"/>
              </a:rPr>
              <a:t>Twitter</a:t>
            </a:r>
            <a:endParaRPr lang="en-US" sz="1400" b="1" dirty="0">
              <a:solidFill>
                <a:srgbClr val="FF0000"/>
              </a:solidFill>
            </a:endParaRPr>
          </a:p>
          <a:p>
            <a:pPr lvl="1">
              <a:buFont typeface="Arial" panose="020B0604020202020204" pitchFamily="34" charset="0"/>
              <a:buChar char="•"/>
            </a:pPr>
            <a:r>
              <a:rPr lang="en-US" sz="1400" b="1" dirty="0">
                <a:solidFill>
                  <a:srgbClr val="FF0000"/>
                </a:solidFill>
                <a:hlinkClick r:id="rId4"/>
              </a:rPr>
              <a:t>Website</a:t>
            </a:r>
            <a:endParaRPr lang="en-US" sz="1400" b="1" dirty="0">
              <a:solidFill>
                <a:srgbClr val="FF0000"/>
              </a:solidFill>
            </a:endParaRPr>
          </a:p>
          <a:p>
            <a:pPr lvl="1">
              <a:buFont typeface="Arial" panose="020B0604020202020204" pitchFamily="34" charset="0"/>
              <a:buChar char="•"/>
            </a:pPr>
            <a:r>
              <a:rPr lang="en-US" sz="1400" b="1" dirty="0">
                <a:solidFill>
                  <a:srgbClr val="FF0000"/>
                </a:solidFill>
                <a:hlinkClick r:id="rId5"/>
              </a:rPr>
              <a:t>Website</a:t>
            </a:r>
            <a:endParaRPr lang="en-US" sz="1400" b="1" dirty="0">
              <a:solidFill>
                <a:srgbClr val="FF0000"/>
              </a:solidFill>
            </a:endParaRPr>
          </a:p>
          <a:p>
            <a:pPr>
              <a:buFont typeface="Arial" panose="020B0604020202020204" pitchFamily="34" charset="0"/>
              <a:buChar char="•"/>
            </a:pPr>
            <a:r>
              <a:rPr lang="en-US" sz="1600" dirty="0"/>
              <a:t>Flyers/posters around campus</a:t>
            </a:r>
          </a:p>
          <a:p>
            <a:pPr>
              <a:buFont typeface="Arial" panose="020B0604020202020204" pitchFamily="34" charset="0"/>
              <a:buChar char="•"/>
            </a:pPr>
            <a:r>
              <a:rPr lang="en-US" sz="1600" dirty="0"/>
              <a:t>Work with other on campus organizations to promote</a:t>
            </a:r>
          </a:p>
          <a:p>
            <a:pPr>
              <a:buFont typeface="Arial" panose="020B0604020202020204" pitchFamily="34" charset="0"/>
              <a:buChar char="•"/>
            </a:pPr>
            <a:r>
              <a:rPr lang="en-US" sz="1600" dirty="0"/>
              <a:t>Send emails out to students </a:t>
            </a:r>
          </a:p>
          <a:p>
            <a:pPr>
              <a:buFont typeface="Arial" panose="020B0604020202020204" pitchFamily="34" charset="0"/>
              <a:buChar char="•"/>
            </a:pPr>
            <a:endParaRPr lang="en-US" sz="2000" dirty="0"/>
          </a:p>
          <a:p>
            <a:pPr>
              <a:buFont typeface="Arial" panose="020B0604020202020204" pitchFamily="34" charset="0"/>
              <a:buChar char="•"/>
            </a:pPr>
            <a:endParaRPr lang="en-US" sz="2000" b="1" u="sng" dirty="0" smtClean="0"/>
          </a:p>
          <a:p>
            <a:pPr>
              <a:buFont typeface="Arial" panose="020B0604020202020204" pitchFamily="34" charset="0"/>
              <a:buChar char="•"/>
            </a:pPr>
            <a:r>
              <a:rPr lang="en-US" sz="2000" b="1" u="sng" dirty="0" smtClean="0"/>
              <a:t>Uncontrolled </a:t>
            </a:r>
            <a:r>
              <a:rPr lang="en-US" sz="2000" b="1" u="sng" dirty="0"/>
              <a:t>Media:</a:t>
            </a:r>
          </a:p>
          <a:p>
            <a:pPr>
              <a:buFont typeface="Arial" panose="020B0604020202020204" pitchFamily="34" charset="0"/>
              <a:buChar char="•"/>
            </a:pPr>
            <a:r>
              <a:rPr lang="en-US" sz="2000" dirty="0"/>
              <a:t>Press Releases and articles written in </a:t>
            </a:r>
            <a:r>
              <a:rPr lang="en-US" sz="2000" dirty="0" err="1"/>
              <a:t>BUnow</a:t>
            </a:r>
            <a:r>
              <a:rPr lang="en-US" sz="2000" dirty="0"/>
              <a:t>, The Press Enterprise, and The Voice</a:t>
            </a:r>
          </a:p>
          <a:p>
            <a:pPr>
              <a:buFont typeface="Arial" panose="020B0604020202020204" pitchFamily="34" charset="0"/>
              <a:buChar char="•"/>
            </a:pPr>
            <a:r>
              <a:rPr lang="en-US" sz="2000" dirty="0"/>
              <a:t>Promote on </a:t>
            </a:r>
            <a:r>
              <a:rPr lang="en-US" sz="2000" dirty="0" err="1"/>
              <a:t>HuskyTV</a:t>
            </a:r>
            <a:r>
              <a:rPr lang="en-US" sz="2000" dirty="0"/>
              <a:t> and </a:t>
            </a:r>
            <a:r>
              <a:rPr lang="en-US" sz="2000" dirty="0" err="1"/>
              <a:t>BUnow’s</a:t>
            </a:r>
            <a:r>
              <a:rPr lang="en-US" sz="2000" dirty="0"/>
              <a:t> YouTube channel</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7"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6" name="Slide Number Placeholder 5"/>
          <p:cNvSpPr>
            <a:spLocks noGrp="1"/>
          </p:cNvSpPr>
          <p:nvPr>
            <p:ph type="sldNum" sz="quarter" idx="12"/>
          </p:nvPr>
        </p:nvSpPr>
        <p:spPr/>
        <p:txBody>
          <a:bodyPr/>
          <a:lstStyle/>
          <a:p>
            <a:fld id="{EFC1AB19-4E0C-49D7-8838-22ECD12AB518}" type="slidenum">
              <a:rPr lang="en-US" smtClean="0"/>
              <a:t>16</a:t>
            </a:fld>
            <a:endParaRPr lang="en-US"/>
          </a:p>
        </p:txBody>
      </p:sp>
    </p:spTree>
    <p:extLst>
      <p:ext uri="{BB962C8B-B14F-4D97-AF65-F5344CB8AC3E}">
        <p14:creationId xmlns:p14="http://schemas.microsoft.com/office/powerpoint/2010/main" val="16765696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Programming/PR Tactics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Throughout the 12-month campaign, we incorporated multiple tactics to promote WBUQ and build awareness.</a:t>
            </a:r>
          </a:p>
          <a:p>
            <a:pPr>
              <a:buFont typeface="Arial" panose="020B0604020202020204" pitchFamily="34" charset="0"/>
              <a:buChar char="•"/>
            </a:pPr>
            <a:r>
              <a:rPr lang="en-US" dirty="0" smtClean="0"/>
              <a:t>WBUQ lacked publicity, so we needed a strong variety of PR and advertising tactics to help gain listeners, and connect the station and its programming to a larger audience.</a:t>
            </a:r>
          </a:p>
          <a:p>
            <a:pPr lvl="1">
              <a:buFont typeface="Arial" panose="020B0604020202020204" pitchFamily="34" charset="0"/>
              <a:buChar char="•"/>
            </a:pPr>
            <a:r>
              <a:rPr lang="en-US" i="1" dirty="0" smtClean="0"/>
              <a:t>Written, visual, electronic, spoken, and special events</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6" name="Slide Number Placeholder 5"/>
          <p:cNvSpPr>
            <a:spLocks noGrp="1"/>
          </p:cNvSpPr>
          <p:nvPr>
            <p:ph type="sldNum" sz="quarter" idx="12"/>
          </p:nvPr>
        </p:nvSpPr>
        <p:spPr/>
        <p:txBody>
          <a:bodyPr/>
          <a:lstStyle/>
          <a:p>
            <a:fld id="{EFC1AB19-4E0C-49D7-8838-22ECD12AB518}" type="slidenum">
              <a:rPr lang="en-US" smtClean="0"/>
              <a:t>17</a:t>
            </a:fld>
            <a:endParaRPr lang="en-US"/>
          </a:p>
        </p:txBody>
      </p:sp>
    </p:spTree>
    <p:extLst>
      <p:ext uri="{BB962C8B-B14F-4D97-AF65-F5344CB8AC3E}">
        <p14:creationId xmlns:p14="http://schemas.microsoft.com/office/powerpoint/2010/main" val="446497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Written Tactics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News Release</a:t>
            </a:r>
          </a:p>
          <a:p>
            <a:pPr lvl="1">
              <a:buFont typeface="Arial" panose="020B0604020202020204" pitchFamily="34" charset="0"/>
              <a:buChar char="•"/>
            </a:pPr>
            <a:r>
              <a:rPr lang="en-US" dirty="0" smtClean="0"/>
              <a:t>Press Enterprise, The Voice</a:t>
            </a:r>
          </a:p>
          <a:p>
            <a:pPr>
              <a:buFont typeface="Arial" panose="020B0604020202020204" pitchFamily="34" charset="0"/>
              <a:buChar char="•"/>
            </a:pPr>
            <a:r>
              <a:rPr lang="en-US" dirty="0" smtClean="0"/>
              <a:t>Contribute stories and articles to post to different student mass media organizations</a:t>
            </a:r>
          </a:p>
          <a:p>
            <a:pPr lvl="1">
              <a:buFont typeface="Arial" panose="020B0604020202020204" pitchFamily="34" charset="0"/>
              <a:buChar char="•"/>
            </a:pPr>
            <a:r>
              <a:rPr lang="en-US" dirty="0" err="1" smtClean="0"/>
              <a:t>BUnow</a:t>
            </a:r>
            <a:r>
              <a:rPr lang="en-US" dirty="0" smtClean="0"/>
              <a:t>, The Voice, Her Campus, </a:t>
            </a:r>
            <a:r>
              <a:rPr lang="en-US" dirty="0" err="1" smtClean="0"/>
              <a:t>Umag</a:t>
            </a:r>
            <a:endParaRPr lang="en-US" dirty="0" smtClean="0"/>
          </a:p>
          <a:p>
            <a:pPr>
              <a:buFont typeface="Arial" panose="020B0604020202020204" pitchFamily="34" charset="0"/>
              <a:buChar char="•"/>
            </a:pPr>
            <a:r>
              <a:rPr lang="en-US" dirty="0" smtClean="0"/>
              <a:t>Handouts</a:t>
            </a:r>
          </a:p>
          <a:p>
            <a:pPr>
              <a:buFont typeface="Arial" panose="020B0604020202020204" pitchFamily="34" charset="0"/>
              <a:buChar char="•"/>
            </a:pPr>
            <a:r>
              <a:rPr lang="en-US" dirty="0" smtClean="0"/>
              <a:t>WBUQ Magazine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6" name="Slide Number Placeholder 5"/>
          <p:cNvSpPr>
            <a:spLocks noGrp="1"/>
          </p:cNvSpPr>
          <p:nvPr>
            <p:ph type="sldNum" sz="quarter" idx="12"/>
          </p:nvPr>
        </p:nvSpPr>
        <p:spPr/>
        <p:txBody>
          <a:bodyPr/>
          <a:lstStyle/>
          <a:p>
            <a:fld id="{EFC1AB19-4E0C-49D7-8838-22ECD12AB518}" type="slidenum">
              <a:rPr lang="en-US" smtClean="0"/>
              <a:t>18</a:t>
            </a:fld>
            <a:endParaRPr lang="en-US"/>
          </a:p>
        </p:txBody>
      </p:sp>
    </p:spTree>
    <p:extLst>
      <p:ext uri="{BB962C8B-B14F-4D97-AF65-F5344CB8AC3E}">
        <p14:creationId xmlns:p14="http://schemas.microsoft.com/office/powerpoint/2010/main" val="2314487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Tactics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Flyers on and off campus</a:t>
            </a:r>
          </a:p>
          <a:p>
            <a:pPr lvl="1">
              <a:buFont typeface="Arial" panose="020B0604020202020204" pitchFamily="34" charset="0"/>
              <a:buChar char="•"/>
            </a:pPr>
            <a:r>
              <a:rPr lang="en-US" dirty="0" smtClean="0"/>
              <a:t>Promoting special events and spreading existence of its social media</a:t>
            </a:r>
          </a:p>
          <a:p>
            <a:pPr>
              <a:buFont typeface="Arial" panose="020B0604020202020204" pitchFamily="34" charset="0"/>
              <a:buChar char="•"/>
            </a:pPr>
            <a:r>
              <a:rPr lang="en-US" dirty="0" smtClean="0"/>
              <a:t>Posters at music venues and other publicity events</a:t>
            </a:r>
          </a:p>
          <a:p>
            <a:pPr>
              <a:buFont typeface="Arial" panose="020B0604020202020204" pitchFamily="34" charset="0"/>
              <a:buChar char="•"/>
            </a:pPr>
            <a:r>
              <a:rPr lang="en-US" dirty="0" smtClean="0"/>
              <a:t>Advertisements </a:t>
            </a:r>
          </a:p>
          <a:p>
            <a:pPr lvl="1">
              <a:buFont typeface="Arial" panose="020B0604020202020204" pitchFamily="34" charset="0"/>
              <a:buChar char="•"/>
            </a:pPr>
            <a:r>
              <a:rPr lang="en-US" dirty="0" smtClean="0"/>
              <a:t>On various websites, flyers, videos</a:t>
            </a:r>
          </a:p>
          <a:p>
            <a:endParaRPr lang="en-US" dirty="0" smtClean="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6" name="Slide Number Placeholder 5"/>
          <p:cNvSpPr>
            <a:spLocks noGrp="1"/>
          </p:cNvSpPr>
          <p:nvPr>
            <p:ph type="sldNum" sz="quarter" idx="12"/>
          </p:nvPr>
        </p:nvSpPr>
        <p:spPr/>
        <p:txBody>
          <a:bodyPr/>
          <a:lstStyle/>
          <a:p>
            <a:fld id="{EFC1AB19-4E0C-49D7-8838-22ECD12AB518}" type="slidenum">
              <a:rPr lang="en-US" smtClean="0"/>
              <a:t>19</a:t>
            </a:fld>
            <a:endParaRPr lang="en-US"/>
          </a:p>
        </p:txBody>
      </p:sp>
    </p:spTree>
    <p:extLst>
      <p:ext uri="{BB962C8B-B14F-4D97-AF65-F5344CB8AC3E}">
        <p14:creationId xmlns:p14="http://schemas.microsoft.com/office/powerpoint/2010/main" val="2790340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7663" y="0"/>
            <a:ext cx="10058400" cy="698500"/>
          </a:xfrm>
        </p:spPr>
        <p:txBody>
          <a:bodyPr>
            <a:normAutofit/>
          </a:bodyPr>
          <a:lstStyle/>
          <a:p>
            <a:r>
              <a:rPr lang="en-US" sz="4000" dirty="0" smtClean="0"/>
              <a:t>Table of Contents</a:t>
            </a:r>
            <a:endParaRPr lang="en-US" sz="4000" dirty="0"/>
          </a:p>
        </p:txBody>
      </p:sp>
      <p:sp>
        <p:nvSpPr>
          <p:cNvPr id="3" name="Content Placeholder 2"/>
          <p:cNvSpPr>
            <a:spLocks noGrp="1"/>
          </p:cNvSpPr>
          <p:nvPr>
            <p:ph idx="4294967295"/>
          </p:nvPr>
        </p:nvSpPr>
        <p:spPr>
          <a:xfrm>
            <a:off x="2928938" y="598487"/>
            <a:ext cx="7158037" cy="6015037"/>
          </a:xfrm>
        </p:spPr>
        <p:txBody>
          <a:bodyPr>
            <a:normAutofit fontScale="85000" lnSpcReduction="20000"/>
          </a:bodyPr>
          <a:lstStyle/>
          <a:p>
            <a:pPr lvl="0"/>
            <a:r>
              <a:rPr lang="en-US" sz="1600" dirty="0"/>
              <a:t>Executive Summary</a:t>
            </a:r>
            <a:r>
              <a:rPr lang="en-US" sz="1600" dirty="0" smtClean="0"/>
              <a:t>…………………………………………………………………………………….......………………………….</a:t>
            </a:r>
            <a:r>
              <a:rPr lang="en-US" sz="1600" dirty="0"/>
              <a:t>3</a:t>
            </a:r>
          </a:p>
          <a:p>
            <a:pPr lvl="0"/>
            <a:r>
              <a:rPr lang="en-US" sz="1600" dirty="0"/>
              <a:t>Research</a:t>
            </a:r>
            <a:r>
              <a:rPr lang="en-US" sz="1600" dirty="0" smtClean="0"/>
              <a:t>:………………………………………………………………………………………………………………………………….</a:t>
            </a:r>
            <a:r>
              <a:rPr lang="en-US" sz="1600" dirty="0"/>
              <a:t>4-15</a:t>
            </a:r>
          </a:p>
          <a:p>
            <a:r>
              <a:rPr lang="en-US" sz="1600" dirty="0"/>
              <a:t>	Client Research</a:t>
            </a:r>
            <a:r>
              <a:rPr lang="en-US" sz="1600" dirty="0" smtClean="0"/>
              <a:t>…………………………………………………………………………………………………………</a:t>
            </a:r>
            <a:r>
              <a:rPr lang="en-US" sz="1600" dirty="0"/>
              <a:t>4-6</a:t>
            </a:r>
          </a:p>
          <a:p>
            <a:r>
              <a:rPr lang="en-US" sz="1600" dirty="0"/>
              <a:t>	Opportunity and Problems</a:t>
            </a:r>
            <a:r>
              <a:rPr lang="en-US" sz="1600" dirty="0" smtClean="0"/>
              <a:t>………………………………………………………..............…………………</a:t>
            </a:r>
            <a:r>
              <a:rPr lang="en-US" sz="1600" dirty="0"/>
              <a:t>7-9</a:t>
            </a:r>
          </a:p>
          <a:p>
            <a:r>
              <a:rPr lang="en-US" sz="1600" dirty="0"/>
              <a:t>	Audience and Public Research</a:t>
            </a:r>
            <a:r>
              <a:rPr lang="en-US" sz="1600" dirty="0" smtClean="0"/>
              <a:t>…………………………………………………………………………….</a:t>
            </a:r>
            <a:r>
              <a:rPr lang="en-US" sz="1600" dirty="0"/>
              <a:t>10-12</a:t>
            </a:r>
          </a:p>
          <a:p>
            <a:r>
              <a:rPr lang="en-US" sz="1600" dirty="0"/>
              <a:t>	Research Design</a:t>
            </a:r>
            <a:r>
              <a:rPr lang="en-US" sz="1600" dirty="0" smtClean="0"/>
              <a:t>……………………………………………………………………………………………….….……13</a:t>
            </a:r>
            <a:endParaRPr lang="en-US" sz="1600" dirty="0"/>
          </a:p>
          <a:p>
            <a:r>
              <a:rPr lang="en-US" sz="1600" dirty="0"/>
              <a:t>Objectives</a:t>
            </a:r>
            <a:r>
              <a:rPr lang="en-US" sz="1600" dirty="0" smtClean="0"/>
              <a:t>:………………………………………………………………………………………………………………………..……14-16</a:t>
            </a:r>
            <a:endParaRPr lang="en-US" sz="1600" dirty="0"/>
          </a:p>
          <a:p>
            <a:r>
              <a:rPr lang="en-US" sz="1600" dirty="0"/>
              <a:t>Programming and PR Tactics</a:t>
            </a:r>
            <a:r>
              <a:rPr lang="en-US" sz="1600" dirty="0" smtClean="0"/>
              <a:t>:…………………………………………………………………………………………………17-26</a:t>
            </a:r>
            <a:endParaRPr lang="en-US" sz="1600" dirty="0"/>
          </a:p>
          <a:p>
            <a:r>
              <a:rPr lang="en-US" sz="1600" dirty="0"/>
              <a:t>	Written</a:t>
            </a:r>
            <a:r>
              <a:rPr lang="en-US" sz="1600" dirty="0" smtClean="0"/>
              <a:t>……………………………………………………………………………………………………………………..18</a:t>
            </a:r>
            <a:endParaRPr lang="en-US" sz="1600" dirty="0"/>
          </a:p>
          <a:p>
            <a:r>
              <a:rPr lang="en-US" sz="1600" dirty="0"/>
              <a:t>	Visual</a:t>
            </a:r>
            <a:r>
              <a:rPr lang="en-US" sz="1600" dirty="0" smtClean="0"/>
              <a:t>………………………………………………………………………………………………………….…………….19</a:t>
            </a:r>
            <a:endParaRPr lang="en-US" sz="1600" dirty="0"/>
          </a:p>
          <a:p>
            <a:r>
              <a:rPr lang="en-US" sz="1600" dirty="0"/>
              <a:t>	Electronic</a:t>
            </a:r>
            <a:r>
              <a:rPr lang="en-US" sz="1600" dirty="0" smtClean="0"/>
              <a:t>………………………………………………………………………………………………………..…………</a:t>
            </a:r>
            <a:r>
              <a:rPr lang="en-US" sz="1600" dirty="0"/>
              <a:t>21</a:t>
            </a:r>
          </a:p>
          <a:p>
            <a:r>
              <a:rPr lang="en-US" sz="1600" dirty="0"/>
              <a:t>	Special Events</a:t>
            </a:r>
            <a:r>
              <a:rPr lang="en-US" sz="1600" dirty="0" smtClean="0"/>
              <a:t>………………………………………………………………………………………………..………….</a:t>
            </a:r>
            <a:r>
              <a:rPr lang="en-US" sz="1600" dirty="0"/>
              <a:t>22</a:t>
            </a:r>
          </a:p>
          <a:p>
            <a:r>
              <a:rPr lang="en-US" sz="1600" dirty="0"/>
              <a:t>	Spoken</a:t>
            </a:r>
            <a:r>
              <a:rPr lang="en-US" sz="1600" dirty="0" smtClean="0"/>
              <a:t>………………………………………………………………………………………………..…………………….</a:t>
            </a:r>
            <a:r>
              <a:rPr lang="en-US" sz="1600" dirty="0"/>
              <a:t>23</a:t>
            </a:r>
          </a:p>
          <a:p>
            <a:r>
              <a:rPr lang="en-US" sz="1600" dirty="0"/>
              <a:t>Media Relations</a:t>
            </a:r>
            <a:r>
              <a:rPr lang="en-US" sz="1600" dirty="0" smtClean="0"/>
              <a:t>……………………………………………………………………………………………………………….………….</a:t>
            </a:r>
            <a:r>
              <a:rPr lang="en-US" sz="1600" dirty="0"/>
              <a:t>24</a:t>
            </a:r>
          </a:p>
          <a:p>
            <a:r>
              <a:rPr lang="en-US" sz="1600" dirty="0"/>
              <a:t>Big Idea</a:t>
            </a:r>
            <a:r>
              <a:rPr lang="en-US" sz="1600" dirty="0" smtClean="0"/>
              <a:t>……………………………………………………………………………………………………………………………………....</a:t>
            </a:r>
            <a:r>
              <a:rPr lang="en-US" sz="1600" dirty="0"/>
              <a:t>25</a:t>
            </a:r>
          </a:p>
          <a:p>
            <a:r>
              <a:rPr lang="en-US" sz="1600" dirty="0"/>
              <a:t>Flow Chart</a:t>
            </a:r>
            <a:r>
              <a:rPr lang="en-US" sz="1600" dirty="0" smtClean="0"/>
              <a:t>…………………………………………………………………………………………………………………………………..27</a:t>
            </a:r>
            <a:endParaRPr lang="en-US" sz="1600" dirty="0"/>
          </a:p>
          <a:p>
            <a:r>
              <a:rPr lang="en-US" sz="1600" dirty="0"/>
              <a:t>Suggestions</a:t>
            </a:r>
            <a:r>
              <a:rPr lang="en-US" sz="1600" dirty="0" smtClean="0"/>
              <a:t>…………………………………………………………………………………………………………………………………28</a:t>
            </a:r>
            <a:endParaRPr lang="en-US" sz="1600" dirty="0"/>
          </a:p>
          <a:p>
            <a:r>
              <a:rPr lang="en-US" sz="1600" dirty="0"/>
              <a:t>Evaluation</a:t>
            </a:r>
            <a:r>
              <a:rPr lang="en-US" sz="1600" dirty="0" smtClean="0"/>
              <a:t>……………………………………………………………………………………………………………………………..29-30</a:t>
            </a:r>
            <a:endParaRPr lang="en-US" sz="1600" dirty="0"/>
          </a:p>
          <a:p>
            <a:pPr marL="0" indent="0">
              <a:buNone/>
            </a:pP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6" name="Slide Number Placeholder 5"/>
          <p:cNvSpPr>
            <a:spLocks noGrp="1"/>
          </p:cNvSpPr>
          <p:nvPr>
            <p:ph type="sldNum" sz="quarter" idx="12"/>
          </p:nvPr>
        </p:nvSpPr>
        <p:spPr/>
        <p:txBody>
          <a:bodyPr/>
          <a:lstStyle/>
          <a:p>
            <a:fld id="{EFC1AB19-4E0C-49D7-8838-22ECD12AB518}" type="slidenum">
              <a:rPr lang="en-US" smtClean="0"/>
              <a:t>2</a:t>
            </a:fld>
            <a:endParaRPr lang="en-US"/>
          </a:p>
        </p:txBody>
      </p:sp>
    </p:spTree>
    <p:extLst>
      <p:ext uri="{BB962C8B-B14F-4D97-AF65-F5344CB8AC3E}">
        <p14:creationId xmlns:p14="http://schemas.microsoft.com/office/powerpoint/2010/main" val="4259767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EFC1AB19-4E0C-49D7-8838-22ECD12AB518}" type="slidenum">
              <a:rPr lang="en-US" smtClean="0"/>
              <a:t>20</a:t>
            </a:fld>
            <a:endParaRPr lang="en-US"/>
          </a:p>
        </p:txBody>
      </p:sp>
      <p:pic>
        <p:nvPicPr>
          <p:cNvPr id="5" name="Picture 4"/>
          <p:cNvPicPr>
            <a:picLocks noChangeAspect="1"/>
          </p:cNvPicPr>
          <p:nvPr/>
        </p:nvPicPr>
        <p:blipFill rotWithShape="1">
          <a:blip r:embed="rId2"/>
          <a:srcRect l="35318" t="23019" r="34888" b="12192"/>
          <a:stretch/>
        </p:blipFill>
        <p:spPr>
          <a:xfrm>
            <a:off x="3602221" y="286603"/>
            <a:ext cx="4841251" cy="5918872"/>
          </a:xfrm>
          <a:prstGeom prst="rect">
            <a:avLst/>
          </a:prstGeom>
        </p:spPr>
      </p:pic>
    </p:spTree>
    <p:extLst>
      <p:ext uri="{BB962C8B-B14F-4D97-AF65-F5344CB8AC3E}">
        <p14:creationId xmlns:p14="http://schemas.microsoft.com/office/powerpoint/2010/main" val="4137312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Electronic Tactics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Engaging utilization of WBUQ’s social media accounts</a:t>
            </a:r>
          </a:p>
          <a:p>
            <a:pPr lvl="1">
              <a:buFont typeface="Arial" panose="020B0604020202020204" pitchFamily="34" charset="0"/>
              <a:buChar char="•"/>
            </a:pPr>
            <a:r>
              <a:rPr lang="en-US" dirty="0" smtClean="0"/>
              <a:t>This is a preferred channel of communication for WBUQ’s target audience</a:t>
            </a:r>
            <a:endParaRPr lang="en-US" dirty="0"/>
          </a:p>
          <a:p>
            <a:pPr>
              <a:buFont typeface="Arial" panose="020B0604020202020204" pitchFamily="34" charset="0"/>
              <a:buChar char="•"/>
            </a:pPr>
            <a:r>
              <a:rPr lang="en-US" dirty="0" smtClean="0"/>
              <a:t>Website recommendations </a:t>
            </a:r>
          </a:p>
          <a:p>
            <a:pPr>
              <a:buFont typeface="Arial" panose="020B0604020202020204" pitchFamily="34" charset="0"/>
              <a:buChar char="•"/>
            </a:pPr>
            <a:r>
              <a:rPr lang="en-US" dirty="0" smtClean="0"/>
              <a:t>Interactive videos posted to website, social media accounts, and other student organizations</a:t>
            </a:r>
          </a:p>
          <a:p>
            <a:pPr lvl="1">
              <a:buFont typeface="Arial" panose="020B0604020202020204" pitchFamily="34" charset="0"/>
              <a:buChar char="•"/>
            </a:pPr>
            <a:r>
              <a:rPr lang="en-US" dirty="0" smtClean="0"/>
              <a:t>Twitter</a:t>
            </a:r>
          </a:p>
          <a:p>
            <a:pPr lvl="1">
              <a:buFont typeface="Arial" panose="020B0604020202020204" pitchFamily="34" charset="0"/>
              <a:buChar char="•"/>
            </a:pPr>
            <a:r>
              <a:rPr lang="en-US" dirty="0" smtClean="0"/>
              <a:t>Facebook</a:t>
            </a:r>
          </a:p>
          <a:p>
            <a:pPr lvl="1">
              <a:buFont typeface="Arial" panose="020B0604020202020204" pitchFamily="34" charset="0"/>
              <a:buChar char="•"/>
            </a:pPr>
            <a:r>
              <a:rPr lang="en-US" dirty="0" smtClean="0"/>
              <a:t>Tumblr</a:t>
            </a:r>
          </a:p>
          <a:p>
            <a:pPr>
              <a:buFont typeface="Arial" panose="020B0604020202020204" pitchFamily="34" charset="0"/>
              <a:buChar char="•"/>
            </a:pPr>
            <a:r>
              <a:rPr lang="en-US" dirty="0" smtClean="0"/>
              <a:t>Blog</a:t>
            </a:r>
          </a:p>
          <a:p>
            <a:pPr lvl="1">
              <a:buFont typeface="Arial" panose="020B0604020202020204" pitchFamily="34" charset="0"/>
              <a:buChar char="•"/>
            </a:pPr>
            <a:r>
              <a:rPr lang="en-US" dirty="0" smtClean="0"/>
              <a:t>Reviews and comments regarding the station’s music and programming</a:t>
            </a:r>
          </a:p>
          <a:p>
            <a:pPr>
              <a:buFont typeface="Arial" panose="020B0604020202020204" pitchFamily="34" charset="0"/>
              <a:buChar char="•"/>
            </a:pPr>
            <a:r>
              <a:rPr lang="en-US" dirty="0" smtClean="0"/>
              <a:t>Emails to students </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6" name="Slide Number Placeholder 5"/>
          <p:cNvSpPr>
            <a:spLocks noGrp="1"/>
          </p:cNvSpPr>
          <p:nvPr>
            <p:ph type="sldNum" sz="quarter" idx="12"/>
          </p:nvPr>
        </p:nvSpPr>
        <p:spPr/>
        <p:txBody>
          <a:bodyPr/>
          <a:lstStyle/>
          <a:p>
            <a:fld id="{EFC1AB19-4E0C-49D7-8838-22ECD12AB518}" type="slidenum">
              <a:rPr lang="en-US" smtClean="0"/>
              <a:t>21</a:t>
            </a:fld>
            <a:endParaRPr lang="en-US"/>
          </a:p>
        </p:txBody>
      </p:sp>
    </p:spTree>
    <p:extLst>
      <p:ext uri="{BB962C8B-B14F-4D97-AF65-F5344CB8AC3E}">
        <p14:creationId xmlns:p14="http://schemas.microsoft.com/office/powerpoint/2010/main" val="35238306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Events</a:t>
            </a:r>
            <a:endParaRPr lang="en-US" dirty="0"/>
          </a:p>
        </p:txBody>
      </p:sp>
      <p:sp>
        <p:nvSpPr>
          <p:cNvPr id="3" name="Content Placeholder 2"/>
          <p:cNvSpPr>
            <a:spLocks noGrp="1"/>
          </p:cNvSpPr>
          <p:nvPr>
            <p:ph idx="1"/>
          </p:nvPr>
        </p:nvSpPr>
        <p:spPr>
          <a:xfrm>
            <a:off x="1981200" y="1843088"/>
            <a:ext cx="8229600" cy="4738613"/>
          </a:xfrm>
        </p:spPr>
        <p:txBody>
          <a:bodyPr>
            <a:normAutofit/>
          </a:bodyPr>
          <a:lstStyle/>
          <a:p>
            <a:pPr>
              <a:buFont typeface="Wingdings" charset="2"/>
              <a:buChar char="²"/>
            </a:pPr>
            <a:r>
              <a:rPr lang="en-US" dirty="0" smtClean="0"/>
              <a:t>Take full advantage of new PA system </a:t>
            </a:r>
          </a:p>
          <a:p>
            <a:pPr>
              <a:buFont typeface="Arial" panose="020B0604020202020204" pitchFamily="34" charset="0"/>
              <a:buChar char="•"/>
            </a:pPr>
            <a:r>
              <a:rPr lang="en-US" dirty="0" smtClean="0"/>
              <a:t>Broadcast station at sports tailgate events like football games </a:t>
            </a:r>
          </a:p>
          <a:p>
            <a:pPr>
              <a:buFont typeface="Arial" panose="020B0604020202020204" pitchFamily="34" charset="0"/>
              <a:buChar char="•"/>
            </a:pPr>
            <a:r>
              <a:rPr lang="en-US" dirty="0" smtClean="0"/>
              <a:t>Contests for opportunity to win prizes</a:t>
            </a:r>
          </a:p>
          <a:p>
            <a:pPr>
              <a:buFont typeface="Arial" panose="020B0604020202020204" pitchFamily="34" charset="0"/>
              <a:buChar char="•"/>
            </a:pPr>
            <a:r>
              <a:rPr lang="en-US" dirty="0" smtClean="0"/>
              <a:t>“Open </a:t>
            </a:r>
            <a:r>
              <a:rPr lang="en-US" dirty="0" err="1" smtClean="0"/>
              <a:t>Mic</a:t>
            </a:r>
            <a:r>
              <a:rPr lang="en-US" dirty="0" smtClean="0"/>
              <a:t>” night with local artists and WBUQ’s DJs</a:t>
            </a:r>
          </a:p>
          <a:p>
            <a:pPr>
              <a:buFont typeface="Arial" panose="020B0604020202020204" pitchFamily="34" charset="0"/>
              <a:buChar char="•"/>
            </a:pPr>
            <a:r>
              <a:rPr lang="en-US" dirty="0" smtClean="0"/>
              <a:t>Tents with free giveaways </a:t>
            </a:r>
          </a:p>
          <a:p>
            <a:pPr lvl="1">
              <a:buFont typeface="Arial" panose="020B0604020202020204" pitchFamily="34" charset="0"/>
              <a:buChar char="•"/>
            </a:pPr>
            <a:r>
              <a:rPr lang="en-US" dirty="0" smtClean="0"/>
              <a:t>Partner with local artist or those involved with BU’s concerts/music venues</a:t>
            </a:r>
          </a:p>
          <a:p>
            <a:pPr>
              <a:buFont typeface="Arial" panose="020B0604020202020204" pitchFamily="34" charset="0"/>
              <a:buChar char="•"/>
            </a:pPr>
            <a:r>
              <a:rPr lang="en-US" dirty="0" smtClean="0"/>
              <a:t>Fundraisers to raise money for contests and events</a:t>
            </a:r>
          </a:p>
          <a:p>
            <a:pPr lvl="1">
              <a:buFont typeface="Arial" panose="020B0604020202020204" pitchFamily="34" charset="0"/>
              <a:buChar char="•"/>
            </a:pPr>
            <a:r>
              <a:rPr lang="en-US" dirty="0" smtClean="0"/>
              <a:t>Bake sale, money jars placed on and off campus</a:t>
            </a:r>
          </a:p>
          <a:p>
            <a:pPr marL="0" indent="0">
              <a:buNone/>
            </a:pPr>
            <a:endParaRPr lang="en-US" dirty="0" smtClean="0"/>
          </a:p>
          <a:p>
            <a:pPr marL="0" indent="0">
              <a:buNone/>
            </a:pPr>
            <a:r>
              <a:rPr lang="en-US" b="1" dirty="0" smtClean="0">
                <a:solidFill>
                  <a:srgbClr val="000000"/>
                </a:solidFill>
              </a:rPr>
              <a:t>...all of these events are leading up to the </a:t>
            </a:r>
            <a:r>
              <a:rPr lang="en-US" b="1" dirty="0" smtClean="0">
                <a:ln>
                  <a:solidFill>
                    <a:srgbClr val="800000"/>
                  </a:solidFill>
                </a:ln>
                <a:solidFill>
                  <a:srgbClr val="FFB544"/>
                </a:solidFill>
                <a:effectLst>
                  <a:glow rad="228600">
                    <a:schemeClr val="accent6">
                      <a:satMod val="175000"/>
                      <a:alpha val="40000"/>
                    </a:schemeClr>
                  </a:glow>
                </a:effectLst>
              </a:rPr>
              <a:t>MUSIC FEST </a:t>
            </a:r>
            <a:r>
              <a:rPr lang="en-US" b="1" dirty="0" smtClean="0">
                <a:solidFill>
                  <a:srgbClr val="000000"/>
                </a:solidFill>
              </a:rPr>
              <a:t>we will hold on the quad in the upcoming Fall 2014</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6" name="Slide Number Placeholder 5"/>
          <p:cNvSpPr>
            <a:spLocks noGrp="1"/>
          </p:cNvSpPr>
          <p:nvPr>
            <p:ph type="sldNum" sz="quarter" idx="12"/>
          </p:nvPr>
        </p:nvSpPr>
        <p:spPr/>
        <p:txBody>
          <a:bodyPr/>
          <a:lstStyle/>
          <a:p>
            <a:fld id="{EFC1AB19-4E0C-49D7-8838-22ECD12AB518}" type="slidenum">
              <a:rPr lang="en-US" smtClean="0"/>
              <a:t>22</a:t>
            </a:fld>
            <a:endParaRPr lang="en-US"/>
          </a:p>
        </p:txBody>
      </p:sp>
    </p:spTree>
    <p:extLst>
      <p:ext uri="{BB962C8B-B14F-4D97-AF65-F5344CB8AC3E}">
        <p14:creationId xmlns:p14="http://schemas.microsoft.com/office/powerpoint/2010/main" val="373553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Spoken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Commentate BU’s sports games </a:t>
            </a:r>
          </a:p>
          <a:p>
            <a:pPr>
              <a:buFont typeface="Arial" panose="020B0604020202020204" pitchFamily="34" charset="0"/>
              <a:buChar char="•"/>
            </a:pPr>
            <a:r>
              <a:rPr lang="en-US" dirty="0" smtClean="0"/>
              <a:t>Call-in’s for song requests and contests</a:t>
            </a:r>
          </a:p>
          <a:p>
            <a:pPr>
              <a:buFont typeface="Arial" panose="020B0604020202020204" pitchFamily="34" charset="0"/>
              <a:buChar char="•"/>
            </a:pPr>
            <a:r>
              <a:rPr lang="en-US" dirty="0" smtClean="0"/>
              <a:t>WBUQ’s talk shows presented on the quad</a:t>
            </a:r>
          </a:p>
          <a:p>
            <a:pPr>
              <a:buFont typeface="Arial" panose="020B0604020202020204" pitchFamily="34" charset="0"/>
              <a:buChar char="•"/>
            </a:pPr>
            <a:r>
              <a:rPr lang="en-US" dirty="0" smtClean="0"/>
              <a:t>Promote special events through loud speakers in on-campus buildings</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6" name="Slide Number Placeholder 5"/>
          <p:cNvSpPr>
            <a:spLocks noGrp="1"/>
          </p:cNvSpPr>
          <p:nvPr>
            <p:ph type="sldNum" sz="quarter" idx="12"/>
          </p:nvPr>
        </p:nvSpPr>
        <p:spPr/>
        <p:txBody>
          <a:bodyPr/>
          <a:lstStyle/>
          <a:p>
            <a:fld id="{EFC1AB19-4E0C-49D7-8838-22ECD12AB518}" type="slidenum">
              <a:rPr lang="en-US" smtClean="0"/>
              <a:t>23</a:t>
            </a:fld>
            <a:endParaRPr lang="en-US"/>
          </a:p>
        </p:txBody>
      </p:sp>
      <p:pic>
        <p:nvPicPr>
          <p:cNvPr id="3074" name="Picture 2" descr="http://www.d2football.com/images/stadium/Bloo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9694" y="3655512"/>
            <a:ext cx="3088550" cy="231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0849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Relations</a:t>
            </a:r>
            <a:endParaRPr lang="en-US" dirty="0"/>
          </a:p>
        </p:txBody>
      </p:sp>
      <p:sp>
        <p:nvSpPr>
          <p:cNvPr id="3" name="Content Placeholder 2"/>
          <p:cNvSpPr>
            <a:spLocks noGrp="1"/>
          </p:cNvSpPr>
          <p:nvPr>
            <p:ph idx="1"/>
          </p:nvPr>
        </p:nvSpPr>
        <p:spPr>
          <a:xfrm>
            <a:off x="1538287" y="1810517"/>
            <a:ext cx="8229600" cy="5047483"/>
          </a:xfrm>
        </p:spPr>
        <p:txBody>
          <a:bodyPr>
            <a:normAutofit/>
          </a:bodyPr>
          <a:lstStyle/>
          <a:p>
            <a:pPr>
              <a:buFont typeface="Arial" panose="020B0604020202020204" pitchFamily="34" charset="0"/>
              <a:buChar char="•"/>
            </a:pPr>
            <a:r>
              <a:rPr lang="en-US" dirty="0" smtClean="0"/>
              <a:t>Partnerships/marketing relationships</a:t>
            </a:r>
          </a:p>
          <a:p>
            <a:pPr lvl="1">
              <a:buFont typeface="Arial" panose="020B0604020202020204" pitchFamily="34" charset="0"/>
              <a:buChar char="•"/>
            </a:pPr>
            <a:r>
              <a:rPr lang="en-US" dirty="0" smtClean="0"/>
              <a:t> with multiple student organizations </a:t>
            </a:r>
          </a:p>
          <a:p>
            <a:pPr lvl="2">
              <a:buFont typeface="Arial" panose="020B0604020202020204" pitchFamily="34" charset="0"/>
              <a:buChar char="•"/>
            </a:pPr>
            <a:r>
              <a:rPr lang="en-US" dirty="0" smtClean="0"/>
              <a:t>BU’s open </a:t>
            </a:r>
            <a:r>
              <a:rPr lang="en-US" dirty="0" err="1" smtClean="0"/>
              <a:t>mic</a:t>
            </a:r>
            <a:r>
              <a:rPr lang="en-US" dirty="0" smtClean="0"/>
              <a:t> coordinators</a:t>
            </a:r>
          </a:p>
          <a:p>
            <a:pPr lvl="2">
              <a:buFont typeface="Arial" panose="020B0604020202020204" pitchFamily="34" charset="0"/>
              <a:buChar char="•"/>
            </a:pPr>
            <a:r>
              <a:rPr lang="en-US" dirty="0" smtClean="0"/>
              <a:t>Local music venues</a:t>
            </a:r>
          </a:p>
          <a:p>
            <a:pPr lvl="2">
              <a:buFont typeface="Arial" panose="020B0604020202020204" pitchFamily="34" charset="0"/>
              <a:buChar char="•"/>
            </a:pPr>
            <a:r>
              <a:rPr lang="en-US" dirty="0" smtClean="0"/>
              <a:t>Mass media organizations (</a:t>
            </a:r>
            <a:r>
              <a:rPr lang="en-US" dirty="0" err="1" smtClean="0"/>
              <a:t>BUnow</a:t>
            </a:r>
            <a:r>
              <a:rPr lang="en-US" dirty="0" smtClean="0"/>
              <a:t>, The Voice, etc.)</a:t>
            </a:r>
          </a:p>
          <a:p>
            <a:pPr lvl="2">
              <a:buFont typeface="Arial" panose="020B0604020202020204" pitchFamily="34" charset="0"/>
              <a:buChar char="•"/>
            </a:pPr>
            <a:r>
              <a:rPr lang="en-US" dirty="0" smtClean="0"/>
              <a:t>Student Rec Center</a:t>
            </a:r>
          </a:p>
          <a:p>
            <a:pPr lvl="1">
              <a:buFont typeface="Arial" panose="020B0604020202020204" pitchFamily="34" charset="0"/>
              <a:buChar char="•"/>
            </a:pPr>
            <a:r>
              <a:rPr lang="en-US" dirty="0"/>
              <a:t>c</a:t>
            </a:r>
            <a:r>
              <a:rPr lang="en-US" dirty="0" smtClean="0"/>
              <a:t>reate stronger network connections to spread WBUQ’s awareness more effectively </a:t>
            </a:r>
          </a:p>
          <a:p>
            <a:pPr>
              <a:buFont typeface="Arial" panose="020B0604020202020204" pitchFamily="34" charset="0"/>
              <a:buChar char="•"/>
            </a:pPr>
            <a:r>
              <a:rPr lang="en-US" dirty="0" smtClean="0"/>
              <a:t>Community relations</a:t>
            </a:r>
          </a:p>
          <a:p>
            <a:pPr lvl="1">
              <a:buFont typeface="Arial" panose="020B0604020202020204" pitchFamily="34" charset="0"/>
              <a:buChar char="•"/>
            </a:pPr>
            <a:r>
              <a:rPr lang="en-US" dirty="0" smtClean="0"/>
              <a:t>Local artist performances</a:t>
            </a:r>
          </a:p>
          <a:p>
            <a:pPr lvl="1">
              <a:buFont typeface="Arial" panose="020B0604020202020204" pitchFamily="34" charset="0"/>
              <a:buChar char="•"/>
            </a:pPr>
            <a:r>
              <a:rPr lang="en-US" dirty="0" smtClean="0"/>
              <a:t>Karaoke night   </a:t>
            </a:r>
          </a:p>
          <a:p>
            <a:pPr marL="457200" lvl="1"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6" name="Slide Number Placeholder 5"/>
          <p:cNvSpPr>
            <a:spLocks noGrp="1"/>
          </p:cNvSpPr>
          <p:nvPr>
            <p:ph type="sldNum" sz="quarter" idx="12"/>
          </p:nvPr>
        </p:nvSpPr>
        <p:spPr/>
        <p:txBody>
          <a:bodyPr/>
          <a:lstStyle/>
          <a:p>
            <a:fld id="{EFC1AB19-4E0C-49D7-8838-22ECD12AB518}" type="slidenum">
              <a:rPr lang="en-US" smtClean="0"/>
              <a:t>24</a:t>
            </a:fld>
            <a:endParaRPr lang="en-US"/>
          </a:p>
        </p:txBody>
      </p:sp>
    </p:spTree>
    <p:extLst>
      <p:ext uri="{BB962C8B-B14F-4D97-AF65-F5344CB8AC3E}">
        <p14:creationId xmlns:p14="http://schemas.microsoft.com/office/powerpoint/2010/main" val="4204060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64943" y="-119176"/>
            <a:ext cx="8993557" cy="1862251"/>
          </a:xfrm>
        </p:spPr>
        <p:txBody>
          <a:bodyPr>
            <a:normAutofit/>
          </a:bodyPr>
          <a:lstStyle/>
          <a:p>
            <a:r>
              <a:rPr lang="en-US" b="1" cap="all" dirty="0" smtClean="0">
                <a:ln w="9000" cmpd="sng">
                  <a:solidFill>
                    <a:schemeClr val="accent4">
                      <a:shade val="50000"/>
                      <a:satMod val="120000"/>
                    </a:schemeClr>
                  </a:solidFill>
                  <a:prstDash val="solid"/>
                </a:ln>
                <a:solidFill>
                  <a:srgbClr val="FFB544"/>
                </a:solidFill>
                <a:effectLst>
                  <a:reflection blurRad="12700" stA="28000" endPos="45000" dist="1000" dir="5400000" sy="-100000" algn="bl" rotWithShape="0"/>
                </a:effectLst>
              </a:rPr>
              <a:t>T</a:t>
            </a:r>
            <a:r>
              <a:rPr lang="en-US" b="1" cap="all" dirty="0" smtClean="0">
                <a:ln w="9000" cmpd="sng">
                  <a:solidFill>
                    <a:schemeClr val="accent4">
                      <a:shade val="50000"/>
                      <a:satMod val="120000"/>
                    </a:schemeClr>
                  </a:solidFill>
                  <a:prstDash val="solid"/>
                </a:ln>
                <a:solidFill>
                  <a:srgbClr val="800000"/>
                </a:solidFill>
                <a:effectLst>
                  <a:reflection blurRad="12700" stA="28000" endPos="45000" dist="1000" dir="5400000" sy="-100000" algn="bl" rotWithShape="0"/>
                </a:effectLst>
              </a:rPr>
              <a:t>h</a:t>
            </a:r>
            <a:r>
              <a:rPr lang="en-US" b="1" cap="all" dirty="0" smtClean="0">
                <a:ln w="9000" cmpd="sng">
                  <a:solidFill>
                    <a:schemeClr val="accent4">
                      <a:shade val="50000"/>
                      <a:satMod val="120000"/>
                    </a:schemeClr>
                  </a:solidFill>
                  <a:prstDash val="solid"/>
                </a:ln>
                <a:solidFill>
                  <a:srgbClr val="FFB544"/>
                </a:solidFill>
                <a:effectLst>
                  <a:reflection blurRad="12700" stA="28000" endPos="45000" dist="1000" dir="5400000" sy="-100000" algn="bl" rotWithShape="0"/>
                </a:effectLst>
              </a:rPr>
              <a:t>e</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smtClean="0">
                <a:ln w="9000" cmpd="sng">
                  <a:solidFill>
                    <a:schemeClr val="accent4">
                      <a:shade val="50000"/>
                      <a:satMod val="120000"/>
                    </a:schemeClr>
                  </a:solidFill>
                  <a:prstDash val="solid"/>
                </a:ln>
                <a:solidFill>
                  <a:srgbClr val="800000"/>
                </a:solidFill>
                <a:effectLst>
                  <a:reflection blurRad="12700" stA="28000" endPos="45000" dist="1000" dir="5400000" sy="-100000" algn="bl" rotWithShape="0"/>
                </a:effectLst>
              </a:rPr>
              <a:t>B</a:t>
            </a:r>
            <a:r>
              <a:rPr lang="en-US" b="1" cap="all" dirty="0" smtClean="0">
                <a:ln w="9000" cmpd="sng">
                  <a:solidFill>
                    <a:schemeClr val="accent4">
                      <a:shade val="50000"/>
                      <a:satMod val="120000"/>
                    </a:schemeClr>
                  </a:solidFill>
                  <a:prstDash val="solid"/>
                </a:ln>
                <a:solidFill>
                  <a:srgbClr val="FFB544"/>
                </a:solidFill>
                <a:effectLst>
                  <a:reflection blurRad="12700" stA="28000" endPos="45000" dist="1000" dir="5400000" sy="-100000" algn="bl" rotWithShape="0"/>
                </a:effectLst>
              </a:rPr>
              <a:t>i</a:t>
            </a:r>
            <a:r>
              <a:rPr lang="en-US" b="1" cap="all" dirty="0" smtClean="0">
                <a:ln w="9000" cmpd="sng">
                  <a:solidFill>
                    <a:schemeClr val="accent4">
                      <a:shade val="50000"/>
                      <a:satMod val="120000"/>
                    </a:schemeClr>
                  </a:solidFill>
                  <a:prstDash val="solid"/>
                </a:ln>
                <a:solidFill>
                  <a:srgbClr val="800000"/>
                </a:solidFill>
                <a:effectLst>
                  <a:reflection blurRad="12700" stA="28000" endPos="45000" dist="1000" dir="5400000" sy="-100000" algn="bl" rotWithShape="0"/>
                </a:effectLst>
              </a:rPr>
              <a:t>g</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b="1" cap="all" dirty="0" smtClean="0">
                <a:ln w="9000" cmpd="sng">
                  <a:solidFill>
                    <a:schemeClr val="accent4">
                      <a:shade val="50000"/>
                      <a:satMod val="120000"/>
                    </a:schemeClr>
                  </a:solidFill>
                  <a:prstDash val="solid"/>
                </a:ln>
                <a:solidFill>
                  <a:srgbClr val="FFB544"/>
                </a:solidFill>
                <a:effectLst>
                  <a:reflection blurRad="12700" stA="28000" endPos="45000" dist="1000" dir="5400000" sy="-100000" algn="bl" rotWithShape="0"/>
                </a:effectLst>
              </a:rPr>
              <a:t>I</a:t>
            </a:r>
            <a:r>
              <a:rPr lang="en-US" b="1" cap="all" dirty="0" smtClean="0">
                <a:ln w="9000" cmpd="sng">
                  <a:solidFill>
                    <a:schemeClr val="accent4">
                      <a:shade val="50000"/>
                      <a:satMod val="120000"/>
                    </a:schemeClr>
                  </a:solidFill>
                  <a:prstDash val="solid"/>
                </a:ln>
                <a:solidFill>
                  <a:srgbClr val="800000"/>
                </a:solidFill>
                <a:effectLst>
                  <a:reflection blurRad="12700" stA="28000" endPos="45000" dist="1000" dir="5400000" sy="-100000" algn="bl" rotWithShape="0"/>
                </a:effectLst>
              </a:rPr>
              <a:t>d</a:t>
            </a:r>
            <a:r>
              <a:rPr lang="en-US" b="1" cap="all" dirty="0" smtClean="0">
                <a:ln w="9000" cmpd="sng">
                  <a:solidFill>
                    <a:schemeClr val="accent4">
                      <a:shade val="50000"/>
                      <a:satMod val="120000"/>
                    </a:schemeClr>
                  </a:solidFill>
                  <a:prstDash val="solid"/>
                </a:ln>
                <a:solidFill>
                  <a:srgbClr val="FFB544"/>
                </a:solidFill>
                <a:effectLst>
                  <a:reflection blurRad="12700" stA="28000" endPos="45000" dist="1000" dir="5400000" sy="-100000" algn="bl" rotWithShape="0"/>
                </a:effectLst>
              </a:rPr>
              <a:t>e</a:t>
            </a:r>
            <a:r>
              <a:rPr lang="en-US" b="1" cap="all" dirty="0" smtClean="0">
                <a:ln w="9000" cmpd="sng">
                  <a:solidFill>
                    <a:schemeClr val="accent4">
                      <a:shade val="50000"/>
                      <a:satMod val="120000"/>
                    </a:schemeClr>
                  </a:solidFill>
                  <a:prstDash val="solid"/>
                </a:ln>
                <a:solidFill>
                  <a:srgbClr val="800000"/>
                </a:solidFill>
                <a:effectLst>
                  <a:reflection blurRad="12700" stA="28000" endPos="45000" dist="1000" dir="5400000" sy="-100000" algn="bl" rotWithShape="0"/>
                </a:effectLst>
              </a:rPr>
              <a:t>a: </a:t>
            </a:r>
            <a:r>
              <a:rPr lang="en-US"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WBUQ MUSIC FEST </a:t>
            </a:r>
            <a:endParaRPr lang="en-US"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endParaRPr>
          </a:p>
        </p:txBody>
      </p:sp>
      <p:sp>
        <p:nvSpPr>
          <p:cNvPr id="7" name="Content Placeholder 6"/>
          <p:cNvSpPr>
            <a:spLocks noGrp="1"/>
          </p:cNvSpPr>
          <p:nvPr>
            <p:ph idx="1"/>
          </p:nvPr>
        </p:nvSpPr>
        <p:spPr/>
        <p:txBody>
          <a:bodyPr>
            <a:normAutofit fontScale="92500" lnSpcReduction="10000"/>
          </a:bodyPr>
          <a:lstStyle/>
          <a:p>
            <a:pPr marL="0" indent="0" algn="ctr">
              <a:buNone/>
            </a:pPr>
            <a:r>
              <a:rPr lang="en-US" sz="4600" b="1" dirty="0"/>
              <a:t>“Get lost in the stream.”</a:t>
            </a:r>
          </a:p>
          <a:p>
            <a:pPr>
              <a:buFont typeface="Arial" panose="020B0604020202020204" pitchFamily="34" charset="0"/>
              <a:buChar char="•"/>
            </a:pPr>
            <a:r>
              <a:rPr lang="en-US" dirty="0" smtClean="0"/>
              <a:t>Students will feel a great sense of connectedness to WBUQ and the student body through engaging events that will drive its publicity leading up to the ultimate event: </a:t>
            </a:r>
            <a:r>
              <a:rPr lang="en-US" i="1" dirty="0" smtClean="0"/>
              <a:t>The WBUQ Music Fest </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The WBUQ Music Fest in the upcoming Fall 2014 will be the huge anticipated event where students will come together in the quad and share the goodness of WBUQ’s diverse selection of music. The station will be broadcasted through its new PA system with its DJ’s, as well as local artists. With a “rock party” theme, there will be blow up guitars supporting WBUQ, as well as sparklers. </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Students will enjoy an all-day party filled with all kinds of music and people, and leave wanting more of WBUQ. We hope more students will recognize WBUQ and become involved with the organization.</a:t>
            </a:r>
            <a:endParaRPr lang="en-US"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2" name="Slide Number Placeholder 1"/>
          <p:cNvSpPr>
            <a:spLocks noGrp="1"/>
          </p:cNvSpPr>
          <p:nvPr>
            <p:ph type="sldNum" sz="quarter" idx="12"/>
          </p:nvPr>
        </p:nvSpPr>
        <p:spPr/>
        <p:txBody>
          <a:bodyPr/>
          <a:lstStyle/>
          <a:p>
            <a:fld id="{EFC1AB19-4E0C-49D7-8838-22ECD12AB518}" type="slidenum">
              <a:rPr lang="en-US" smtClean="0"/>
              <a:t>25</a:t>
            </a:fld>
            <a:endParaRPr lang="en-US"/>
          </a:p>
        </p:txBody>
      </p:sp>
    </p:spTree>
    <p:extLst>
      <p:ext uri="{BB962C8B-B14F-4D97-AF65-F5344CB8AC3E}">
        <p14:creationId xmlns:p14="http://schemas.microsoft.com/office/powerpoint/2010/main" val="2228862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EFC1AB19-4E0C-49D7-8838-22ECD12AB518}" type="slidenum">
              <a:rPr lang="en-US" smtClean="0"/>
              <a:t>26</a:t>
            </a:fld>
            <a:endParaRPr lang="en-US"/>
          </a:p>
        </p:txBody>
      </p:sp>
      <p:pic>
        <p:nvPicPr>
          <p:cNvPr id="4098" name="Picture 2" descr="http://photos-e.ak.fbcdn.net/hphotos-ak-ash2/t1.0-0/c0.23.960.562/s480x480/392121_10151043540481586_117871520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83" y="2907488"/>
            <a:ext cx="5443255" cy="31865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dn.pastemagazine.com/www/blogs/lists/Shoreline.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512123" y="2087210"/>
            <a:ext cx="4700360" cy="4022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6102" y1="55489" x2="26102" y2="55489"/>
                        <a14:foregroundMark x1="5644" y1="42515" x2="5644" y2="42515"/>
                        <a14:foregroundMark x1="62787" y1="25150" x2="62787" y2="25150"/>
                        <a14:foregroundMark x1="86508" y1="51796" x2="86508" y2="51796"/>
                        <a14:foregroundMark x1="90123" y1="39721" x2="90123" y2="39721"/>
                        <a14:foregroundMark x1="82451" y1="20858" x2="82451" y2="20858"/>
                        <a14:foregroundMark x1="54850" y1="7884" x2="54850" y2="7884"/>
                        <a14:foregroundMark x1="28571" y1="23952" x2="28571" y2="23952"/>
                        <a14:foregroundMark x1="32451" y1="92914" x2="32451" y2="92914"/>
                        <a14:foregroundMark x1="19841" y1="63573" x2="19841" y2="63573"/>
                        <a14:foregroundMark x1="54850" y1="94112" x2="54850" y2="94112"/>
                        <a14:foregroundMark x1="96649" y1="66267" x2="96649" y2="66267"/>
                        <a14:foregroundMark x1="94444" y1="74052" x2="94444" y2="74052"/>
                        <a14:foregroundMark x1="73986" y1="73154" x2="73986" y2="73154"/>
                      </a14:backgroundRemoval>
                    </a14:imgEffect>
                  </a14:imgLayer>
                </a14:imgProps>
              </a:ext>
              <a:ext uri="{28A0092B-C50C-407E-A947-70E740481C1C}">
                <a14:useLocalDpi xmlns:a14="http://schemas.microsoft.com/office/drawing/2010/main" val="0"/>
              </a:ext>
            </a:extLst>
          </a:blip>
          <a:stretch>
            <a:fillRect/>
          </a:stretch>
        </p:blipFill>
        <p:spPr>
          <a:xfrm>
            <a:off x="4142710" y="541554"/>
            <a:ext cx="3496100" cy="3091312"/>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p:nvPr/>
        </p:nvPicPr>
        <p:blipFill rotWithShape="1">
          <a:blip r:embed="rId7"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0909664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Chart</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3" name="Slide Number Placeholder 2"/>
          <p:cNvSpPr>
            <a:spLocks noGrp="1"/>
          </p:cNvSpPr>
          <p:nvPr>
            <p:ph type="sldNum" sz="quarter" idx="12"/>
          </p:nvPr>
        </p:nvSpPr>
        <p:spPr/>
        <p:txBody>
          <a:bodyPr/>
          <a:lstStyle/>
          <a:p>
            <a:fld id="{EFC1AB19-4E0C-49D7-8838-22ECD12AB518}" type="slidenum">
              <a:rPr lang="en-US" smtClean="0"/>
              <a:t>27</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626018953"/>
              </p:ext>
            </p:extLst>
          </p:nvPr>
        </p:nvGraphicFramePr>
        <p:xfrm>
          <a:off x="2601534" y="1900555"/>
          <a:ext cx="7044742" cy="3753270"/>
        </p:xfrm>
        <a:graphic>
          <a:graphicData uri="http://schemas.openxmlformats.org/drawingml/2006/table">
            <a:tbl>
              <a:tblPr firstRow="1" firstCol="1" bandRow="1"/>
              <a:tblGrid>
                <a:gridCol w="1217185"/>
                <a:gridCol w="445008"/>
                <a:gridCol w="419390"/>
                <a:gridCol w="610422"/>
                <a:gridCol w="475017"/>
                <a:gridCol w="423051"/>
                <a:gridCol w="466966"/>
                <a:gridCol w="449400"/>
                <a:gridCol w="405484"/>
                <a:gridCol w="431833"/>
                <a:gridCol w="566507"/>
                <a:gridCol w="488192"/>
                <a:gridCol w="646287"/>
              </a:tblGrid>
              <a:tr h="208515">
                <a:tc>
                  <a:txBody>
                    <a:bodyPr/>
                    <a:lstStyle/>
                    <a:p>
                      <a:pPr marL="0" marR="0">
                        <a:lnSpc>
                          <a:spcPct val="107000"/>
                        </a:lnSpc>
                        <a:spcBef>
                          <a:spcPts val="0"/>
                        </a:spcBef>
                        <a:spcAft>
                          <a:spcPts val="0"/>
                        </a:spcAft>
                      </a:pPr>
                      <a:r>
                        <a:rPr lang="en-US" sz="1200" b="1" u="sng" dirty="0">
                          <a:effectLst/>
                          <a:latin typeface="Times New Roman" panose="02020603050405020304" pitchFamily="18" charset="0"/>
                          <a:ea typeface="Calibri" panose="020F0502020204030204" pitchFamily="34" charset="0"/>
                        </a:rPr>
                        <a:t>Tactics</a:t>
                      </a:r>
                      <a:endParaRPr lang="en-US" sz="1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June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July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August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Sept.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Oct.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Nov.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Dec.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Jan.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Feb.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March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April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May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15">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News Release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15">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Articles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9966"/>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15">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Flyers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FF"/>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FF"/>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FF"/>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FF"/>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FF"/>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FF"/>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FF"/>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FF"/>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FF"/>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FF"/>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FF"/>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00FF"/>
                    </a:solidFill>
                  </a:tcPr>
                </a:tc>
              </a:tr>
              <a:tr h="208515">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Ads/Posters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99"/>
                    </a:solidFill>
                  </a:tcPr>
                </a:tc>
              </a:tr>
              <a:tr h="208515">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Social Media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r h="41703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Electronic Interactivity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0021"/>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0021"/>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0021"/>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0021"/>
                    </a:solidFill>
                  </a:tcPr>
                </a:tc>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0021"/>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0021"/>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0021"/>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0021"/>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0021"/>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0021"/>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0021"/>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0021"/>
                    </a:solidFill>
                  </a:tcPr>
                </a:tc>
              </a:tr>
              <a:tr h="208515">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PA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15">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Sporting Event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03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Contests/ Giveaways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CC"/>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CC"/>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CC"/>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CC"/>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15">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Open Mics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4B5"/>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15">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Fundraisers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515">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Local Events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66"/>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208515">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Music Fest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7030">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Semester Concerts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28326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Suggestions</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More interactive website</a:t>
            </a:r>
          </a:p>
          <a:p>
            <a:pPr lvl="1">
              <a:buFont typeface="Arial" panose="020B0604020202020204" pitchFamily="34" charset="0"/>
              <a:buChar char="•"/>
            </a:pPr>
            <a:r>
              <a:rPr lang="en-US" dirty="0" smtClean="0"/>
              <a:t>Comment page</a:t>
            </a:r>
          </a:p>
          <a:p>
            <a:pPr lvl="1">
              <a:buFont typeface="Arial" panose="020B0604020202020204" pitchFamily="34" charset="0"/>
              <a:buChar char="•"/>
            </a:pPr>
            <a:r>
              <a:rPr lang="en-US" dirty="0" smtClean="0"/>
              <a:t>Music review page</a:t>
            </a:r>
          </a:p>
          <a:p>
            <a:pPr>
              <a:buFont typeface="Arial" panose="020B0604020202020204" pitchFamily="34" charset="0"/>
              <a:buChar char="•"/>
            </a:pPr>
            <a:r>
              <a:rPr lang="en-US" dirty="0" smtClean="0"/>
              <a:t>Additional social media accounts</a:t>
            </a:r>
          </a:p>
          <a:p>
            <a:pPr lvl="1">
              <a:buFont typeface="Arial" panose="020B0604020202020204" pitchFamily="34" charset="0"/>
              <a:buChar char="•"/>
            </a:pPr>
            <a:r>
              <a:rPr lang="en-US" dirty="0" smtClean="0"/>
              <a:t>Instagram</a:t>
            </a:r>
          </a:p>
          <a:p>
            <a:pPr>
              <a:buFont typeface="Arial" panose="020B0604020202020204" pitchFamily="34" charset="0"/>
              <a:buChar char="•"/>
            </a:pPr>
            <a:r>
              <a:rPr lang="en-US" dirty="0" smtClean="0"/>
              <a:t>More DJ’s to fill schedule </a:t>
            </a:r>
          </a:p>
          <a:p>
            <a:pPr>
              <a:buFont typeface="Arial" panose="020B0604020202020204" pitchFamily="34" charset="0"/>
              <a:buChar char="•"/>
            </a:pPr>
            <a:r>
              <a:rPr lang="en-US" dirty="0" smtClean="0"/>
              <a:t>Invest in </a:t>
            </a:r>
            <a:r>
              <a:rPr lang="en-US" dirty="0" err="1" smtClean="0"/>
              <a:t>iHeartRadio</a:t>
            </a:r>
            <a:endParaRPr lang="en-US" dirty="0" smtClean="0"/>
          </a:p>
          <a:p>
            <a:pPr lvl="1">
              <a:buFont typeface="Arial" panose="020B0604020202020204" pitchFamily="34" charset="0"/>
              <a:buChar char="•"/>
            </a:pPr>
            <a:r>
              <a:rPr lang="en-US" dirty="0" smtClean="0"/>
              <a:t>To integrate into smartphones</a:t>
            </a:r>
          </a:p>
          <a:p>
            <a:pPr>
              <a:buFont typeface="Arial" panose="020B0604020202020204" pitchFamily="34" charset="0"/>
              <a:buChar char="•"/>
            </a:pPr>
            <a:r>
              <a:rPr lang="en-US" dirty="0" smtClean="0"/>
              <a:t>Advertising Budget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6" name="Slide Number Placeholder 5"/>
          <p:cNvSpPr>
            <a:spLocks noGrp="1"/>
          </p:cNvSpPr>
          <p:nvPr>
            <p:ph type="sldNum" sz="quarter" idx="12"/>
          </p:nvPr>
        </p:nvSpPr>
        <p:spPr/>
        <p:txBody>
          <a:bodyPr/>
          <a:lstStyle/>
          <a:p>
            <a:fld id="{EFC1AB19-4E0C-49D7-8838-22ECD12AB518}" type="slidenum">
              <a:rPr lang="en-US" smtClean="0"/>
              <a:t>28</a:t>
            </a:fld>
            <a:endParaRPr lang="en-US"/>
          </a:p>
        </p:txBody>
      </p:sp>
    </p:spTree>
    <p:extLst>
      <p:ext uri="{BB962C8B-B14F-4D97-AF65-F5344CB8AC3E}">
        <p14:creationId xmlns:p14="http://schemas.microsoft.com/office/powerpoint/2010/main" val="1656433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To thoroughly evaluate the campaign, surveys and multiple focus groups will be taking place to follow up on the publicity of the radio station.</a:t>
            </a:r>
          </a:p>
          <a:p>
            <a:pPr>
              <a:buFont typeface="Arial" panose="020B0604020202020204" pitchFamily="34" charset="0"/>
              <a:buChar char="•"/>
            </a:pPr>
            <a:r>
              <a:rPr lang="en-US" dirty="0" smtClean="0"/>
              <a:t>During and after the 12 month campaign we strive to have more listeners and more exposure around campus. We will monitor this progress throughout.</a:t>
            </a:r>
          </a:p>
          <a:p>
            <a:pPr>
              <a:buFont typeface="Arial" panose="020B0604020202020204" pitchFamily="34" charset="0"/>
              <a:buChar char="•"/>
            </a:pPr>
            <a:r>
              <a:rPr lang="en-US" dirty="0"/>
              <a:t>We will track the about of listeners WBUQ will achieve each day as well as track the likes and followers on social media.</a:t>
            </a:r>
          </a:p>
          <a:p>
            <a:pPr>
              <a:buFont typeface="Arial" panose="020B0604020202020204" pitchFamily="34" charset="0"/>
              <a:buChar char="•"/>
            </a:pPr>
            <a:r>
              <a:rPr lang="en-US" dirty="0"/>
              <a:t>With the special events that will be taking place, we will also track how many people show up to these events. </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6" name="Slide Number Placeholder 5"/>
          <p:cNvSpPr>
            <a:spLocks noGrp="1"/>
          </p:cNvSpPr>
          <p:nvPr>
            <p:ph type="sldNum" sz="quarter" idx="12"/>
          </p:nvPr>
        </p:nvSpPr>
        <p:spPr/>
        <p:txBody>
          <a:bodyPr/>
          <a:lstStyle/>
          <a:p>
            <a:fld id="{EFC1AB19-4E0C-49D7-8838-22ECD12AB518}" type="slidenum">
              <a:rPr lang="en-US" smtClean="0"/>
              <a:t>29</a:t>
            </a:fld>
            <a:endParaRPr lang="en-US"/>
          </a:p>
        </p:txBody>
      </p:sp>
    </p:spTree>
    <p:extLst>
      <p:ext uri="{BB962C8B-B14F-4D97-AF65-F5344CB8AC3E}">
        <p14:creationId xmlns:p14="http://schemas.microsoft.com/office/powerpoint/2010/main" val="2066259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Content Placeholder 2"/>
          <p:cNvSpPr>
            <a:spLocks noGrp="1"/>
          </p:cNvSpPr>
          <p:nvPr>
            <p:ph idx="1"/>
          </p:nvPr>
        </p:nvSpPr>
        <p:spPr>
          <a:xfrm>
            <a:off x="1097280" y="1624799"/>
            <a:ext cx="10058400" cy="2545962"/>
          </a:xfrm>
        </p:spPr>
        <p:txBody>
          <a:bodyPr>
            <a:normAutofit fontScale="85000" lnSpcReduction="20000"/>
          </a:bodyPr>
          <a:lstStyle/>
          <a:p>
            <a:endParaRPr lang="en-US" dirty="0" smtClean="0"/>
          </a:p>
          <a:p>
            <a:pPr>
              <a:buFont typeface="Arial" panose="020B0604020202020204" pitchFamily="34" charset="0"/>
              <a:buChar char="•"/>
            </a:pPr>
            <a:r>
              <a:rPr lang="en-US" dirty="0" smtClean="0"/>
              <a:t>The mission of our campaign is to effectively communicate a message and promise for WBUQ to its target audience. We want to build the awareness of this radio station, and create an affective brand that will keep listeners connected and coming back for more. </a:t>
            </a:r>
          </a:p>
          <a:p>
            <a:pPr>
              <a:buFont typeface="Arial" panose="020B0604020202020204" pitchFamily="34" charset="0"/>
              <a:buChar char="•"/>
            </a:pPr>
            <a:r>
              <a:rPr lang="en-US" dirty="0" smtClean="0"/>
              <a:t>The following slides briefly summarize our team’s strategic plan in creating a promising brand for WBUQ that will increase listenership and student involvement. </a:t>
            </a:r>
          </a:p>
          <a:p>
            <a:endParaRPr lang="en-US" dirty="0" smtClean="0"/>
          </a:p>
          <a:p>
            <a:pPr>
              <a:buFont typeface="Wingdings" charset="2"/>
              <a:buChar char="²"/>
            </a:pPr>
            <a:r>
              <a:rPr lang="en-US" i="1" dirty="0" smtClean="0"/>
              <a:t>Bad Dog is dedicated to helping our client reach its fullest potential through proactive planning, enhanced programming, and promotional tactics.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6" name="Slide Number Placeholder 5"/>
          <p:cNvSpPr>
            <a:spLocks noGrp="1"/>
          </p:cNvSpPr>
          <p:nvPr>
            <p:ph type="sldNum" sz="quarter" idx="12"/>
          </p:nvPr>
        </p:nvSpPr>
        <p:spPr/>
        <p:txBody>
          <a:bodyPr/>
          <a:lstStyle/>
          <a:p>
            <a:fld id="{EFC1AB19-4E0C-49D7-8838-22ECD12AB518}" type="slidenum">
              <a:rPr lang="en-US" smtClean="0"/>
              <a:t>3</a:t>
            </a:fld>
            <a:endParaRPr lang="en-US"/>
          </a:p>
        </p:txBody>
      </p:sp>
      <p:pic>
        <p:nvPicPr>
          <p:cNvPr id="1026" name="Picture 2" descr="http://www.csmonitor.com/var/ezflow_site/storage/images/media/content/2013/0125/0125-egypt-anniversary-revolution-protest/14862759-1-eng-US/0125-egypt-anniversary-revolution-protest_full_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388" y="4261685"/>
            <a:ext cx="3433538" cy="208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9383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(cont.)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We strive for a more student-body-known radio station on campus. Students will tune in and listen to WBUQ’s radio station more often knowing that it streams the programming that they like. </a:t>
            </a:r>
          </a:p>
          <a:p>
            <a:pPr>
              <a:buFont typeface="Arial" panose="020B0604020202020204" pitchFamily="34" charset="0"/>
              <a:buChar char="•"/>
            </a:pPr>
            <a:r>
              <a:rPr lang="en-US" dirty="0" smtClean="0"/>
              <a:t>Students will have the urge to come back for more tuning in whenever possible, as the station will be more engaging </a:t>
            </a:r>
            <a:r>
              <a:rPr lang="en-US" smtClean="0"/>
              <a:t>and interactive.</a:t>
            </a:r>
            <a:endParaRPr lang="en-US" dirty="0" smtClean="0"/>
          </a:p>
          <a:p>
            <a:pPr>
              <a:buFont typeface="Arial" panose="020B0604020202020204" pitchFamily="34" charset="0"/>
              <a:buChar char="•"/>
            </a:pPr>
            <a:r>
              <a:rPr lang="en-US" dirty="0" smtClean="0"/>
              <a:t>After the 12 month campaign, we still look forward to promoting WBUQ in every way that we can.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6" name="Slide Number Placeholder 5"/>
          <p:cNvSpPr>
            <a:spLocks noGrp="1"/>
          </p:cNvSpPr>
          <p:nvPr>
            <p:ph type="sldNum" sz="quarter" idx="12"/>
          </p:nvPr>
        </p:nvSpPr>
        <p:spPr/>
        <p:txBody>
          <a:bodyPr/>
          <a:lstStyle/>
          <a:p>
            <a:fld id="{EFC1AB19-4E0C-49D7-8838-22ECD12AB518}" type="slidenum">
              <a:rPr lang="en-US" smtClean="0"/>
              <a:t>30</a:t>
            </a:fld>
            <a:endParaRPr lang="en-US"/>
          </a:p>
        </p:txBody>
      </p:sp>
    </p:spTree>
    <p:extLst>
      <p:ext uri="{BB962C8B-B14F-4D97-AF65-F5344CB8AC3E}">
        <p14:creationId xmlns:p14="http://schemas.microsoft.com/office/powerpoint/2010/main" val="25103652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Bu2JWdauYU"/>
          <p:cNvPicPr>
            <a:picLocks noGrp="1" noRot="1" noChangeAspect="1"/>
          </p:cNvPicPr>
          <p:nvPr>
            <p:ph idx="1"/>
            <a:videoFile r:link="rId1"/>
          </p:nvPr>
        </p:nvPicPr>
        <p:blipFill>
          <a:blip r:embed="rId4"/>
          <a:stretch>
            <a:fillRect/>
          </a:stretch>
        </p:blipFill>
        <p:spPr>
          <a:xfrm>
            <a:off x="7278823" y="3537665"/>
            <a:ext cx="4572000" cy="2571750"/>
          </a:xfrm>
          <a:prstGeom prst="rect">
            <a:avLst/>
          </a:prstGeom>
        </p:spPr>
      </p:pic>
      <p:sp>
        <p:nvSpPr>
          <p:cNvPr id="4" name="Slide Number Placeholder 3"/>
          <p:cNvSpPr>
            <a:spLocks noGrp="1"/>
          </p:cNvSpPr>
          <p:nvPr>
            <p:ph type="sldNum" sz="quarter" idx="12"/>
          </p:nvPr>
        </p:nvSpPr>
        <p:spPr/>
        <p:txBody>
          <a:bodyPr/>
          <a:lstStyle/>
          <a:p>
            <a:fld id="{EFC1AB19-4E0C-49D7-8838-22ECD12AB518}" type="slidenum">
              <a:rPr lang="en-US" smtClean="0"/>
              <a:t>31</a:t>
            </a:fld>
            <a:endParaRPr lang="en-US" dirty="0"/>
          </a:p>
        </p:txBody>
      </p:sp>
      <p:pic>
        <p:nvPicPr>
          <p:cNvPr id="5" name="Picture 4"/>
          <p:cNvPicPr>
            <a:picLocks noChangeAspect="1"/>
          </p:cNvPicPr>
          <p:nvPr/>
        </p:nvPicPr>
        <p:blipFill>
          <a:blip r:embed="rId5"/>
          <a:stretch>
            <a:fillRect/>
          </a:stretch>
        </p:blipFill>
        <p:spPr>
          <a:xfrm>
            <a:off x="607882" y="286603"/>
            <a:ext cx="5711183" cy="5204389"/>
          </a:xfrm>
          <a:prstGeom prst="rect">
            <a:avLst/>
          </a:prstGeom>
        </p:spPr>
      </p:pic>
      <p:sp>
        <p:nvSpPr>
          <p:cNvPr id="7" name="TextBox 6"/>
          <p:cNvSpPr txBox="1"/>
          <p:nvPr/>
        </p:nvSpPr>
        <p:spPr>
          <a:xfrm>
            <a:off x="6637139" y="2654594"/>
            <a:ext cx="5213684" cy="707886"/>
          </a:xfrm>
          <a:prstGeom prst="rect">
            <a:avLst/>
          </a:prstGeom>
          <a:noFill/>
        </p:spPr>
        <p:txBody>
          <a:bodyPr wrap="square" rtlCol="0">
            <a:spAutoFit/>
          </a:bodyPr>
          <a:lstStyle/>
          <a:p>
            <a:r>
              <a:rPr lang="en-US" sz="4000" dirty="0" smtClean="0"/>
              <a:t>Stay tuned in to WBUQ!</a:t>
            </a:r>
            <a:endParaRPr lang="en-US" sz="4000"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p:nvPr/>
        </p:nvPicPr>
        <p:blipFill rotWithShape="1">
          <a:blip r:embed="rId7"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095833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Client Research:</a:t>
            </a:r>
            <a:r>
              <a:rPr lang="en-US" dirty="0" smtClean="0"/>
              <a:t/>
            </a:r>
            <a:br>
              <a:rPr lang="en-US" dirty="0" smtClean="0"/>
            </a:br>
            <a:r>
              <a:rPr lang="en-US" dirty="0" smtClean="0"/>
              <a:t>Mission </a:t>
            </a:r>
            <a:r>
              <a:rPr lang="en-US" dirty="0"/>
              <a:t>&amp; Scope</a:t>
            </a:r>
          </a:p>
        </p:txBody>
      </p:sp>
      <p:sp>
        <p:nvSpPr>
          <p:cNvPr id="3" name="Subtitle 2"/>
          <p:cNvSpPr>
            <a:spLocks noGrp="1"/>
          </p:cNvSpPr>
          <p:nvPr>
            <p:ph idx="1"/>
          </p:nvPr>
        </p:nvSpPr>
        <p:spPr/>
        <p:txBody>
          <a:bodyPr>
            <a:normAutofit fontScale="47500" lnSpcReduction="20000"/>
          </a:bodyPr>
          <a:lstStyle/>
          <a:p>
            <a:pPr marL="171450" indent="-171450">
              <a:buFont typeface="Arial" panose="020B0604020202020204" pitchFamily="34" charset="0"/>
              <a:buChar char="•"/>
            </a:pPr>
            <a:r>
              <a:rPr lang="en-US" sz="5900" dirty="0" smtClean="0"/>
              <a:t>“WBUQ </a:t>
            </a:r>
            <a:r>
              <a:rPr lang="en-US" sz="5900" dirty="0"/>
              <a:t>is a 600 watt non-commercial, educational radio station operating at FM 91.1 </a:t>
            </a:r>
            <a:r>
              <a:rPr lang="en-US" sz="5900" dirty="0" err="1"/>
              <a:t>MHz.</a:t>
            </a:r>
            <a:r>
              <a:rPr lang="en-US" sz="5900" dirty="0"/>
              <a:t> WBUQ is a student-run radio station, and provides a means of student training and experience in radio broadcasting, to provide a means of entertainment and information for the student body and community, to serve the public interest, and to be an instrument of expression for student, faculty and community opinion, in accordance with the rules of the </a:t>
            </a:r>
            <a:r>
              <a:rPr lang="en-US" sz="5900" dirty="0" smtClean="0"/>
              <a:t>FCC” -WBUQ</a:t>
            </a:r>
            <a:r>
              <a:rPr lang="en-US" sz="5900" dirty="0"/>
              <a:t/>
            </a:r>
            <a:br>
              <a:rPr lang="en-US" sz="5900" dirty="0"/>
            </a:br>
            <a:endParaRPr lang="en-US" sz="5900" dirty="0" smtClean="0"/>
          </a:p>
          <a:p>
            <a:pPr marL="171450" indent="-171450">
              <a:buFont typeface="Arial" panose="020B0604020202020204" pitchFamily="34" charset="0"/>
              <a:buChar char="•"/>
            </a:pPr>
            <a:r>
              <a:rPr lang="en-US" sz="5000" dirty="0" smtClean="0"/>
              <a:t> The radio station is considered a nonprofit organization and another student club on campus.</a:t>
            </a:r>
          </a:p>
          <a:p>
            <a:endParaRPr lang="en-US" sz="5000" dirty="0"/>
          </a:p>
        </p:txBody>
      </p:sp>
      <p:sp>
        <p:nvSpPr>
          <p:cNvPr id="5" name="TextBox 4"/>
          <p:cNvSpPr txBox="1"/>
          <p:nvPr/>
        </p:nvSpPr>
        <p:spPr>
          <a:xfrm>
            <a:off x="9911644" y="6858000"/>
            <a:ext cx="2280356" cy="369332"/>
          </a:xfrm>
          <a:prstGeom prst="rect">
            <a:avLst/>
          </a:prstGeom>
          <a:noFill/>
        </p:spPr>
        <p:txBody>
          <a:bodyPr wrap="square" rtlCol="0">
            <a:spAutoFit/>
          </a:bodyPr>
          <a:lstStyle/>
          <a:p>
            <a:r>
              <a:rPr lang="en-US" dirty="0" smtClean="0"/>
              <a:t>Client Research</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4" name="Slide Number Placeholder 3"/>
          <p:cNvSpPr>
            <a:spLocks noGrp="1"/>
          </p:cNvSpPr>
          <p:nvPr>
            <p:ph type="sldNum" sz="quarter" idx="12"/>
          </p:nvPr>
        </p:nvSpPr>
        <p:spPr/>
        <p:txBody>
          <a:bodyPr/>
          <a:lstStyle/>
          <a:p>
            <a:fld id="{EFC1AB19-4E0C-49D7-8838-22ECD12AB518}" type="slidenum">
              <a:rPr lang="en-US" smtClean="0"/>
              <a:t>4</a:t>
            </a:fld>
            <a:endParaRPr lang="en-US"/>
          </a:p>
        </p:txBody>
      </p:sp>
    </p:spTree>
    <p:extLst>
      <p:ext uri="{BB962C8B-B14F-4D97-AF65-F5344CB8AC3E}">
        <p14:creationId xmlns:p14="http://schemas.microsoft.com/office/powerpoint/2010/main" val="1430588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Client Research:</a:t>
            </a:r>
            <a:r>
              <a:rPr lang="en-US" dirty="0" smtClean="0"/>
              <a:t/>
            </a:r>
            <a:br>
              <a:rPr lang="en-US" dirty="0" smtClean="0"/>
            </a:br>
            <a:r>
              <a:rPr lang="en-US" dirty="0" smtClean="0"/>
              <a:t>History</a:t>
            </a:r>
            <a:endParaRPr lang="en-US" dirty="0"/>
          </a:p>
        </p:txBody>
      </p:sp>
      <p:sp>
        <p:nvSpPr>
          <p:cNvPr id="3" name="Content Placeholder 2"/>
          <p:cNvSpPr>
            <a:spLocks noGrp="1"/>
          </p:cNvSpPr>
          <p:nvPr>
            <p:ph sz="half" idx="1"/>
          </p:nvPr>
        </p:nvSpPr>
        <p:spPr/>
        <p:txBody>
          <a:bodyPr>
            <a:normAutofit/>
          </a:bodyPr>
          <a:lstStyle/>
          <a:p>
            <a:pPr>
              <a:buFont typeface="Arial" panose="020B0604020202020204" pitchFamily="34" charset="0"/>
              <a:buChar char="•"/>
            </a:pPr>
            <a:r>
              <a:rPr lang="en-US" dirty="0" smtClean="0"/>
              <a:t>WBUQ started in the 1980’s. Their format at the time was playing only Heavy metal, Alternative rock, and punk.</a:t>
            </a:r>
          </a:p>
          <a:p>
            <a:pPr>
              <a:buFont typeface="Arial" panose="020B0604020202020204" pitchFamily="34" charset="0"/>
              <a:buChar char="•"/>
            </a:pPr>
            <a:r>
              <a:rPr lang="en-US" dirty="0" smtClean="0">
                <a:solidFill>
                  <a:srgbClr val="494949"/>
                </a:solidFill>
              </a:rPr>
              <a:t>Now its format consists of more variety, and more of what today’s typical college students want to listen to. </a:t>
            </a:r>
          </a:p>
          <a:p>
            <a:pPr>
              <a:buFont typeface="Arial" panose="020B0604020202020204" pitchFamily="34" charset="0"/>
              <a:buChar char="•"/>
            </a:pPr>
            <a:r>
              <a:rPr lang="en-US" dirty="0" smtClean="0"/>
              <a:t>Fall of 2013 was their first year they offered internet streaming.</a:t>
            </a:r>
          </a:p>
        </p:txBody>
      </p:sp>
      <p:sp>
        <p:nvSpPr>
          <p:cNvPr id="8" name="Content Placeholder 7"/>
          <p:cNvSpPr>
            <a:spLocks noGrp="1"/>
          </p:cNvSpPr>
          <p:nvPr>
            <p:ph sz="half" idx="2"/>
          </p:nvPr>
        </p:nvSpPr>
        <p:spPr/>
        <p:txBody>
          <a:bodyPr>
            <a:normAutofit/>
          </a:bodyPr>
          <a:lstStyle/>
          <a:p>
            <a:endParaRPr lang="en-US" dirty="0"/>
          </a:p>
        </p:txBody>
      </p:sp>
      <p:sp>
        <p:nvSpPr>
          <p:cNvPr id="4" name="TextBox 3"/>
          <p:cNvSpPr txBox="1"/>
          <p:nvPr/>
        </p:nvSpPr>
        <p:spPr>
          <a:xfrm>
            <a:off x="9668756" y="7117318"/>
            <a:ext cx="2122311" cy="369332"/>
          </a:xfrm>
          <a:prstGeom prst="rect">
            <a:avLst/>
          </a:prstGeom>
          <a:noFill/>
        </p:spPr>
        <p:txBody>
          <a:bodyPr wrap="square" rtlCol="0">
            <a:spAutoFit/>
          </a:bodyPr>
          <a:lstStyle/>
          <a:p>
            <a:r>
              <a:rPr lang="en-US" dirty="0" smtClean="0"/>
              <a:t>Client Research</a:t>
            </a:r>
            <a:endParaRPr lang="en-US" dirty="0"/>
          </a:p>
        </p:txBody>
      </p:sp>
      <p:pic>
        <p:nvPicPr>
          <p:cNvPr id="5" name="Picture 4"/>
          <p:cNvPicPr>
            <a:picLocks noChangeAspect="1"/>
          </p:cNvPicPr>
          <p:nvPr/>
        </p:nvPicPr>
        <p:blipFill>
          <a:blip r:embed="rId2"/>
          <a:stretch>
            <a:fillRect/>
          </a:stretch>
        </p:blipFill>
        <p:spPr>
          <a:xfrm>
            <a:off x="7283744" y="1737360"/>
            <a:ext cx="2806112" cy="223137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9" name="Slide Number Placeholder 8"/>
          <p:cNvSpPr>
            <a:spLocks noGrp="1"/>
          </p:cNvSpPr>
          <p:nvPr>
            <p:ph type="sldNum" sz="quarter" idx="12"/>
          </p:nvPr>
        </p:nvSpPr>
        <p:spPr/>
        <p:txBody>
          <a:bodyPr/>
          <a:lstStyle/>
          <a:p>
            <a:fld id="{EFC1AB19-4E0C-49D7-8838-22ECD12AB518}" type="slidenum">
              <a:rPr lang="en-US" smtClean="0"/>
              <a:t>5</a:t>
            </a:fld>
            <a:endParaRPr lang="en-US"/>
          </a:p>
        </p:txBody>
      </p:sp>
      <p:pic>
        <p:nvPicPr>
          <p:cNvPr id="2050" name="Picture 2" descr="http://wbuq.weebly.com/uploads/2/7/0/2/27021051/1396980312.png"/>
          <p:cNvPicPr>
            <a:picLocks noChangeAspect="1" noChangeArrowheads="1"/>
          </p:cNvPicPr>
          <p:nvPr/>
        </p:nvPicPr>
        <p:blipFill rotWithShape="1">
          <a:blip r:embed="rId5">
            <a:extLst>
              <a:ext uri="{28A0092B-C50C-407E-A947-70E740481C1C}">
                <a14:useLocalDpi xmlns:a14="http://schemas.microsoft.com/office/drawing/2010/main" val="0"/>
              </a:ext>
            </a:extLst>
          </a:blip>
          <a:srcRect r="40106"/>
          <a:stretch/>
        </p:blipFill>
        <p:spPr bwMode="auto">
          <a:xfrm>
            <a:off x="6607376" y="4333339"/>
            <a:ext cx="4158848"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365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Client Research:</a:t>
            </a:r>
            <a:r>
              <a:rPr lang="en-US" dirty="0" smtClean="0"/>
              <a:t/>
            </a:r>
            <a:br>
              <a:rPr lang="en-US" dirty="0" smtClean="0"/>
            </a:br>
            <a:r>
              <a:rPr lang="en-US" dirty="0" smtClean="0"/>
              <a:t>Competition</a:t>
            </a:r>
            <a:endParaRPr lang="en-US" dirty="0"/>
          </a:p>
        </p:txBody>
      </p:sp>
      <p:sp>
        <p:nvSpPr>
          <p:cNvPr id="3" name="Content Placeholder 2"/>
          <p:cNvSpPr>
            <a:spLocks noGrp="1"/>
          </p:cNvSpPr>
          <p:nvPr>
            <p:ph sz="half" idx="1"/>
          </p:nvPr>
        </p:nvSpPr>
        <p:spPr/>
        <p:txBody>
          <a:bodyPr/>
          <a:lstStyle/>
          <a:p>
            <a:pPr>
              <a:buFont typeface="Arial" panose="020B0604020202020204" pitchFamily="34" charset="0"/>
              <a:buChar char="•"/>
            </a:pPr>
            <a:r>
              <a:rPr lang="en-US" dirty="0" smtClean="0"/>
              <a:t> 94.7 WHLM  and streaming services such as Pandora and Spotify are considered a threat to WBUQ. </a:t>
            </a:r>
          </a:p>
          <a:p>
            <a:pPr>
              <a:buFont typeface="Arial" panose="020B0604020202020204" pitchFamily="34" charset="0"/>
              <a:buChar char="•"/>
            </a:pPr>
            <a:r>
              <a:rPr lang="en-US" dirty="0"/>
              <a:t> </a:t>
            </a:r>
            <a:r>
              <a:rPr lang="en-US" dirty="0" smtClean="0"/>
              <a:t>Many students do not own stereos, since they have </a:t>
            </a:r>
            <a:r>
              <a:rPr lang="en-US" dirty="0" smtClean="0">
                <a:solidFill>
                  <a:srgbClr val="FF0000"/>
                </a:solidFill>
              </a:rPr>
              <a:t>stopped</a:t>
            </a:r>
            <a:r>
              <a:rPr lang="en-US" dirty="0" smtClean="0"/>
              <a:t> making them due to wireless technology. That’s why many students turn to streaming services. Its easy and portable.</a:t>
            </a:r>
          </a:p>
          <a:p>
            <a:pPr>
              <a:buFont typeface="Arial" panose="020B0604020202020204" pitchFamily="34" charset="0"/>
              <a:buChar char="•"/>
            </a:pPr>
            <a:r>
              <a:rPr lang="en-US" dirty="0" smtClean="0"/>
              <a:t>iTunes, Pandora, and Sirius. </a:t>
            </a:r>
          </a:p>
        </p:txBody>
      </p:sp>
      <p:sp>
        <p:nvSpPr>
          <p:cNvPr id="5" name="Content Placeholder 4"/>
          <p:cNvSpPr>
            <a:spLocks noGrp="1"/>
          </p:cNvSpPr>
          <p:nvPr>
            <p:ph sz="half" idx="2"/>
          </p:nvPr>
        </p:nvSpPr>
        <p:spPr/>
        <p:txBody>
          <a:bodyPr/>
          <a:lstStyle/>
          <a:p>
            <a:endParaRPr lang="en-US" dirty="0"/>
          </a:p>
        </p:txBody>
      </p:sp>
      <p:sp>
        <p:nvSpPr>
          <p:cNvPr id="4" name="TextBox 3"/>
          <p:cNvSpPr txBox="1"/>
          <p:nvPr/>
        </p:nvSpPr>
        <p:spPr>
          <a:xfrm>
            <a:off x="9855199" y="6488668"/>
            <a:ext cx="2178757" cy="369332"/>
          </a:xfrm>
          <a:prstGeom prst="rect">
            <a:avLst/>
          </a:prstGeom>
          <a:noFill/>
        </p:spPr>
        <p:txBody>
          <a:bodyPr wrap="square" rtlCol="0">
            <a:spAutoFit/>
          </a:bodyPr>
          <a:lstStyle/>
          <a:p>
            <a:r>
              <a:rPr lang="en-US" dirty="0" smtClean="0"/>
              <a:t> </a:t>
            </a:r>
            <a:endParaRPr lang="en-US" dirty="0"/>
          </a:p>
        </p:txBody>
      </p:sp>
      <p:grpSp>
        <p:nvGrpSpPr>
          <p:cNvPr id="6" name="Group 5"/>
          <p:cNvGrpSpPr/>
          <p:nvPr/>
        </p:nvGrpSpPr>
        <p:grpSpPr>
          <a:xfrm>
            <a:off x="6735127" y="2254103"/>
            <a:ext cx="3632213" cy="2756501"/>
            <a:chOff x="6533456" y="2361317"/>
            <a:chExt cx="3632213" cy="2756501"/>
          </a:xfrm>
        </p:grpSpPr>
        <p:pic>
          <p:nvPicPr>
            <p:cNvPr id="7" name="Picture 6"/>
            <p:cNvPicPr>
              <a:picLocks noChangeAspect="1"/>
            </p:cNvPicPr>
            <p:nvPr/>
          </p:nvPicPr>
          <p:blipFill>
            <a:blip r:embed="rId2"/>
            <a:stretch>
              <a:fillRect/>
            </a:stretch>
          </p:blipFill>
          <p:spPr>
            <a:xfrm>
              <a:off x="6533456" y="3526083"/>
              <a:ext cx="1591735" cy="1591735"/>
            </a:xfrm>
            <a:prstGeom prst="rect">
              <a:avLst/>
            </a:prstGeom>
          </p:spPr>
        </p:pic>
        <p:pic>
          <p:nvPicPr>
            <p:cNvPr id="8" name="Picture 7"/>
            <p:cNvPicPr>
              <a:picLocks noChangeAspect="1"/>
            </p:cNvPicPr>
            <p:nvPr/>
          </p:nvPicPr>
          <p:blipFill>
            <a:blip r:embed="rId3"/>
            <a:stretch>
              <a:fillRect/>
            </a:stretch>
          </p:blipFill>
          <p:spPr>
            <a:xfrm>
              <a:off x="6995936" y="2361317"/>
              <a:ext cx="2554464" cy="1047928"/>
            </a:xfrm>
            <a:prstGeom prst="rect">
              <a:avLst/>
            </a:prstGeom>
          </p:spPr>
        </p:pic>
        <p:pic>
          <p:nvPicPr>
            <p:cNvPr id="9" name="Picture 8"/>
            <p:cNvPicPr>
              <a:picLocks noChangeAspect="1"/>
            </p:cNvPicPr>
            <p:nvPr/>
          </p:nvPicPr>
          <p:blipFill>
            <a:blip r:embed="rId4"/>
            <a:stretch>
              <a:fillRect/>
            </a:stretch>
          </p:blipFill>
          <p:spPr>
            <a:xfrm>
              <a:off x="8136480" y="3526083"/>
              <a:ext cx="2029189" cy="1543050"/>
            </a:xfrm>
            <a:prstGeom prst="rect">
              <a:avLst/>
            </a:prstGeom>
          </p:spPr>
        </p:pic>
      </p:gr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p:nvPr/>
        </p:nvPicPr>
        <p:blipFill rotWithShape="1">
          <a:blip r:embed="rId6"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12" name="Slide Number Placeholder 11"/>
          <p:cNvSpPr>
            <a:spLocks noGrp="1"/>
          </p:cNvSpPr>
          <p:nvPr>
            <p:ph type="sldNum" sz="quarter" idx="12"/>
          </p:nvPr>
        </p:nvSpPr>
        <p:spPr/>
        <p:txBody>
          <a:bodyPr/>
          <a:lstStyle/>
          <a:p>
            <a:fld id="{EFC1AB19-4E0C-49D7-8838-22ECD12AB518}" type="slidenum">
              <a:rPr lang="en-US" smtClean="0"/>
              <a:t>6</a:t>
            </a:fld>
            <a:endParaRPr lang="en-US"/>
          </a:p>
        </p:txBody>
      </p:sp>
    </p:spTree>
    <p:extLst>
      <p:ext uri="{BB962C8B-B14F-4D97-AF65-F5344CB8AC3E}">
        <p14:creationId xmlns:p14="http://schemas.microsoft.com/office/powerpoint/2010/main" val="310917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Opportunity and Problems: </a:t>
            </a:r>
            <a:br>
              <a:rPr lang="en-US" sz="2400" dirty="0" smtClean="0"/>
            </a:br>
            <a:r>
              <a:rPr lang="en-US" dirty="0" smtClean="0"/>
              <a:t>Situational</a:t>
            </a:r>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dirty="0" smtClean="0"/>
              <a:t> WBUQ’s  </a:t>
            </a:r>
            <a:r>
              <a:rPr lang="en-US" sz="2000" dirty="0" smtClean="0"/>
              <a:t>lack of advertising is one of the factors why the station is not promoted properly. Advertising at home sporting events, throwing concerts on </a:t>
            </a:r>
            <a:r>
              <a:rPr lang="en-US" sz="2000" dirty="0" smtClean="0">
                <a:solidFill>
                  <a:schemeClr val="accent2">
                    <a:lumMod val="75000"/>
                    <a:lumOff val="25000"/>
                  </a:schemeClr>
                </a:solidFill>
              </a:rPr>
              <a:t>‘hot spots’ </a:t>
            </a:r>
            <a:r>
              <a:rPr lang="en-US" sz="2000" dirty="0" smtClean="0"/>
              <a:t>on campus, and throwing fundraisers </a:t>
            </a:r>
            <a:r>
              <a:rPr lang="en-US" dirty="0" smtClean="0"/>
              <a:t>will</a:t>
            </a:r>
            <a:r>
              <a:rPr lang="en-US" sz="2000" dirty="0" smtClean="0"/>
              <a:t> potentially raise some revenue for </a:t>
            </a:r>
            <a:r>
              <a:rPr lang="en-US" dirty="0" smtClean="0"/>
              <a:t>its</a:t>
            </a:r>
            <a:r>
              <a:rPr lang="en-US" sz="2000" dirty="0" smtClean="0"/>
              <a:t> radio station; so </a:t>
            </a:r>
            <a:r>
              <a:rPr lang="en-US" dirty="0" smtClean="0"/>
              <a:t>it </a:t>
            </a:r>
            <a:r>
              <a:rPr lang="en-US" sz="2000" dirty="0" smtClean="0"/>
              <a:t>won’t have to rely on student dues for sources of money flow.</a:t>
            </a:r>
          </a:p>
          <a:p>
            <a:pPr>
              <a:buFont typeface="Arial" panose="020B0604020202020204" pitchFamily="34" charset="0"/>
              <a:buChar char="•"/>
            </a:pPr>
            <a:r>
              <a:rPr lang="en-US" sz="2000" dirty="0" smtClean="0"/>
              <a:t>The station’s </a:t>
            </a:r>
            <a:r>
              <a:rPr lang="en-US" sz="2000" dirty="0"/>
              <a:t>T</a:t>
            </a:r>
            <a:r>
              <a:rPr lang="en-US" sz="2000" dirty="0" smtClean="0"/>
              <a:t>witter account actively has 48 followers, and only 43 likes on </a:t>
            </a:r>
            <a:r>
              <a:rPr lang="en-US" dirty="0" smtClean="0"/>
              <a:t>its</a:t>
            </a:r>
            <a:r>
              <a:rPr lang="en-US" sz="2000" dirty="0" smtClean="0"/>
              <a:t> Facebook page. If WBUQ was on other social media sites such as Tumblr, Vine or Instagram, the station could possibly attract more listeners and followers.</a:t>
            </a:r>
          </a:p>
          <a:p>
            <a:pPr>
              <a:buFont typeface="Arial" panose="020B0604020202020204" pitchFamily="34" charset="0"/>
              <a:buChar char="•"/>
            </a:pPr>
            <a:r>
              <a:rPr lang="en-US" sz="2000" dirty="0" smtClean="0"/>
              <a:t> The station only streams on the Internet. They don’t have any apps that students can listen to on mobile devices. </a:t>
            </a:r>
            <a:endParaRPr lang="en-US" sz="2000" dirty="0"/>
          </a:p>
          <a:p>
            <a:pPr>
              <a:buFont typeface="Arial" panose="020B0604020202020204" pitchFamily="34" charset="0"/>
              <a:buChar char="•"/>
            </a:pPr>
            <a:r>
              <a:rPr lang="en-US" sz="2000" dirty="0" smtClean="0"/>
              <a:t>The station should have places like the Student Recreational Center, University </a:t>
            </a:r>
            <a:r>
              <a:rPr lang="en-US" dirty="0"/>
              <a:t>S</a:t>
            </a:r>
            <a:r>
              <a:rPr lang="en-US" sz="2000" dirty="0" smtClean="0"/>
              <a:t>tore, and local businesses play their station during normal business hours.</a:t>
            </a:r>
          </a:p>
        </p:txBody>
      </p:sp>
      <p:sp>
        <p:nvSpPr>
          <p:cNvPr id="4" name="TextBox 3"/>
          <p:cNvSpPr txBox="1"/>
          <p:nvPr/>
        </p:nvSpPr>
        <p:spPr>
          <a:xfrm>
            <a:off x="9753600" y="7071607"/>
            <a:ext cx="2438400" cy="369332"/>
          </a:xfrm>
          <a:prstGeom prst="rect">
            <a:avLst/>
          </a:prstGeom>
          <a:noFill/>
        </p:spPr>
        <p:txBody>
          <a:bodyPr wrap="square" rtlCol="0">
            <a:spAutoFit/>
          </a:bodyPr>
          <a:lstStyle/>
          <a:p>
            <a:r>
              <a:rPr lang="en-US" dirty="0" smtClean="0"/>
              <a:t>Opportunity &amp; Problem</a:t>
            </a:r>
            <a:endParaRPr lang="en-US"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2"/>
          </p:nvPr>
        </p:nvSpPr>
        <p:spPr/>
        <p:txBody>
          <a:bodyPr/>
          <a:lstStyle/>
          <a:p>
            <a:fld id="{EFC1AB19-4E0C-49D7-8838-22ECD12AB518}" type="slidenum">
              <a:rPr lang="en-US" smtClean="0"/>
              <a:t>7</a:t>
            </a:fld>
            <a:endParaRPr lang="en-US"/>
          </a:p>
        </p:txBody>
      </p:sp>
    </p:spTree>
    <p:extLst>
      <p:ext uri="{BB962C8B-B14F-4D97-AF65-F5344CB8AC3E}">
        <p14:creationId xmlns:p14="http://schemas.microsoft.com/office/powerpoint/2010/main" val="4283207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Opportunity and Problems:</a:t>
            </a:r>
            <a:r>
              <a:rPr lang="en-US" sz="3600" dirty="0" smtClean="0"/>
              <a:t/>
            </a:r>
            <a:br>
              <a:rPr lang="en-US" sz="3600" dirty="0" smtClean="0"/>
            </a:br>
            <a:r>
              <a:rPr lang="en-US" sz="3600" dirty="0" smtClean="0"/>
              <a:t>Proactive/Reactive</a:t>
            </a:r>
            <a:endParaRPr lang="en-US" sz="3600"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u="sng" dirty="0" smtClean="0"/>
              <a:t>Proactive:</a:t>
            </a:r>
            <a:r>
              <a:rPr lang="en-US" dirty="0" smtClean="0"/>
              <a:t> </a:t>
            </a:r>
            <a:r>
              <a:rPr lang="en-US" dirty="0"/>
              <a:t>S</a:t>
            </a:r>
            <a:r>
              <a:rPr lang="en-US" dirty="0" smtClean="0"/>
              <a:t>tudents want to </a:t>
            </a:r>
            <a:r>
              <a:rPr lang="en-US" dirty="0"/>
              <a:t>see more giveaways and promotions </a:t>
            </a:r>
            <a:r>
              <a:rPr lang="en-US" dirty="0" smtClean="0"/>
              <a:t>from the station—more interactions. </a:t>
            </a:r>
            <a:r>
              <a:rPr lang="en-US" dirty="0"/>
              <a:t>They would even like to see set programming for </a:t>
            </a:r>
            <a:r>
              <a:rPr lang="en-US" dirty="0" smtClean="0"/>
              <a:t>listeners. WBUQ needs to have a set schedule for shows. </a:t>
            </a:r>
            <a:endParaRPr lang="en-US" u="sng" dirty="0" smtClean="0"/>
          </a:p>
          <a:p>
            <a:pPr>
              <a:buFont typeface="Arial" panose="020B0604020202020204" pitchFamily="34" charset="0"/>
              <a:buChar char="•"/>
            </a:pPr>
            <a:endParaRPr lang="en-US" u="sng" dirty="0"/>
          </a:p>
          <a:p>
            <a:pPr>
              <a:buFont typeface="Arial" panose="020B0604020202020204" pitchFamily="34" charset="0"/>
              <a:buChar char="•"/>
            </a:pPr>
            <a:r>
              <a:rPr lang="en-US" u="sng" dirty="0" smtClean="0"/>
              <a:t>Reactive:</a:t>
            </a:r>
            <a:r>
              <a:rPr lang="en-US" dirty="0" smtClean="0"/>
              <a:t> The station must integrate new sources of technology, such as mobile apps and podcasts. They could record the shows to put on YouTube just like they would for some of the ESPN radio programs. They should also look into </a:t>
            </a:r>
            <a:r>
              <a:rPr lang="en-US" dirty="0" err="1" smtClean="0"/>
              <a:t>iheart</a:t>
            </a:r>
            <a:r>
              <a:rPr lang="en-US" dirty="0" smtClean="0"/>
              <a:t> radio for smartphone streaming.</a:t>
            </a:r>
          </a:p>
          <a:p>
            <a:pPr marL="0" indent="0">
              <a:buNone/>
            </a:pPr>
            <a:endParaRPr lang="en-US" u="sng" dirty="0"/>
          </a:p>
        </p:txBody>
      </p:sp>
      <p:sp>
        <p:nvSpPr>
          <p:cNvPr id="4" name="TextBox 3"/>
          <p:cNvSpPr txBox="1"/>
          <p:nvPr/>
        </p:nvSpPr>
        <p:spPr>
          <a:xfrm>
            <a:off x="9302045" y="7074456"/>
            <a:ext cx="2889955" cy="369332"/>
          </a:xfrm>
          <a:prstGeom prst="rect">
            <a:avLst/>
          </a:prstGeom>
          <a:noFill/>
        </p:spPr>
        <p:txBody>
          <a:bodyPr wrap="square" rtlCol="0">
            <a:spAutoFit/>
          </a:bodyPr>
          <a:lstStyle/>
          <a:p>
            <a:r>
              <a:rPr lang="en-US" dirty="0" smtClean="0"/>
              <a:t>Opportunity &amp; Problem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p:nvPr/>
        </p:nvPicPr>
        <p:blipFill rotWithShape="1">
          <a:blip r:embed="rId3"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7" name="Slide Number Placeholder 6"/>
          <p:cNvSpPr>
            <a:spLocks noGrp="1"/>
          </p:cNvSpPr>
          <p:nvPr>
            <p:ph type="sldNum" sz="quarter" idx="12"/>
          </p:nvPr>
        </p:nvSpPr>
        <p:spPr/>
        <p:txBody>
          <a:bodyPr/>
          <a:lstStyle/>
          <a:p>
            <a:fld id="{EFC1AB19-4E0C-49D7-8838-22ECD12AB518}" type="slidenum">
              <a:rPr lang="en-US" smtClean="0"/>
              <a:t>8</a:t>
            </a:fld>
            <a:endParaRPr lang="en-US"/>
          </a:p>
        </p:txBody>
      </p:sp>
    </p:spTree>
    <p:extLst>
      <p:ext uri="{BB962C8B-B14F-4D97-AF65-F5344CB8AC3E}">
        <p14:creationId xmlns:p14="http://schemas.microsoft.com/office/powerpoint/2010/main" val="410487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Opportunity and Problems:</a:t>
            </a:r>
            <a:r>
              <a:rPr lang="en-US" dirty="0" smtClean="0"/>
              <a:t/>
            </a:r>
            <a:br>
              <a:rPr lang="en-US" dirty="0" smtClean="0"/>
            </a:br>
            <a:r>
              <a:rPr lang="en-US" dirty="0" smtClean="0"/>
              <a:t>PR Type</a:t>
            </a:r>
            <a:endParaRPr lang="en-US" dirty="0"/>
          </a:p>
        </p:txBody>
      </p:sp>
      <p:sp>
        <p:nvSpPr>
          <p:cNvPr id="3" name="Content Placeholder 2"/>
          <p:cNvSpPr>
            <a:spLocks noGrp="1"/>
          </p:cNvSpPr>
          <p:nvPr>
            <p:ph sz="half" idx="1"/>
          </p:nvPr>
        </p:nvSpPr>
        <p:spPr/>
        <p:txBody>
          <a:bodyPr/>
          <a:lstStyle/>
          <a:p>
            <a:pPr>
              <a:buFont typeface="Arial" panose="020B0604020202020204" pitchFamily="34" charset="0"/>
              <a:buChar char="•"/>
            </a:pPr>
            <a:r>
              <a:rPr lang="en-US" dirty="0" smtClean="0"/>
              <a:t>WBUQ is considered a nonprofit organization. In order to air advertisements for local businesses, the station would have to apply for a different license. </a:t>
            </a:r>
          </a:p>
          <a:p>
            <a:pPr>
              <a:buFont typeface="Arial" panose="020B0604020202020204" pitchFamily="34" charset="0"/>
              <a:buChar char="•"/>
            </a:pPr>
            <a:r>
              <a:rPr lang="en-US" dirty="0" smtClean="0"/>
              <a:t>It is a student run radio station. </a:t>
            </a:r>
          </a:p>
          <a:p>
            <a:pPr>
              <a:buFont typeface="Arial" panose="020B0604020202020204" pitchFamily="34" charset="0"/>
              <a:buChar char="•"/>
            </a:pPr>
            <a:r>
              <a:rPr lang="en-US" dirty="0" smtClean="0"/>
              <a:t>The station is considered an in-house controlled media outlet. This is because it is a part of the university.</a:t>
            </a:r>
          </a:p>
          <a:p>
            <a:pPr>
              <a:buFont typeface="Arial" panose="020B0604020202020204" pitchFamily="34" charset="0"/>
              <a:buChar char="•"/>
            </a:pPr>
            <a:r>
              <a:rPr lang="en-US" dirty="0" smtClean="0"/>
              <a:t>Could use more media relations for further publicity. </a:t>
            </a:r>
          </a:p>
          <a:p>
            <a:pPr>
              <a:buFont typeface="Arial" panose="020B0604020202020204" pitchFamily="34" charset="0"/>
              <a:buChar char="•"/>
            </a:pPr>
            <a:endParaRPr lang="en-US" dirty="0" smtClean="0"/>
          </a:p>
          <a:p>
            <a:pPr marL="0" indent="0">
              <a:buNone/>
            </a:pPr>
            <a:endParaRPr lang="en-US" dirty="0"/>
          </a:p>
        </p:txBody>
      </p:sp>
      <p:sp>
        <p:nvSpPr>
          <p:cNvPr id="8" name="Content Placeholder 7"/>
          <p:cNvSpPr>
            <a:spLocks noGrp="1"/>
          </p:cNvSpPr>
          <p:nvPr>
            <p:ph sz="half" idx="2"/>
          </p:nvPr>
        </p:nvSpPr>
        <p:spPr/>
        <p:txBody>
          <a:bodyPr/>
          <a:lstStyle/>
          <a:p>
            <a:endParaRPr lang="en-US"/>
          </a:p>
        </p:txBody>
      </p:sp>
      <p:sp>
        <p:nvSpPr>
          <p:cNvPr id="4" name="TextBox 3"/>
          <p:cNvSpPr txBox="1"/>
          <p:nvPr/>
        </p:nvSpPr>
        <p:spPr>
          <a:xfrm>
            <a:off x="9243758" y="7045880"/>
            <a:ext cx="2785110" cy="369332"/>
          </a:xfrm>
          <a:prstGeom prst="rect">
            <a:avLst/>
          </a:prstGeom>
          <a:noFill/>
        </p:spPr>
        <p:txBody>
          <a:bodyPr wrap="square" rtlCol="0">
            <a:spAutoFit/>
          </a:bodyPr>
          <a:lstStyle/>
          <a:p>
            <a:r>
              <a:rPr lang="en-US" dirty="0" smtClean="0"/>
              <a:t>Opportunity &amp; Problem</a:t>
            </a:r>
            <a:endParaRPr lang="en-US" dirty="0"/>
          </a:p>
        </p:txBody>
      </p:sp>
      <p:pic>
        <p:nvPicPr>
          <p:cNvPr id="5" name="Picture 4"/>
          <p:cNvPicPr>
            <a:picLocks noChangeAspect="1"/>
          </p:cNvPicPr>
          <p:nvPr/>
        </p:nvPicPr>
        <p:blipFill>
          <a:blip r:embed="rId2"/>
          <a:stretch>
            <a:fillRect/>
          </a:stretch>
        </p:blipFill>
        <p:spPr>
          <a:xfrm>
            <a:off x="6326375" y="2080260"/>
            <a:ext cx="4720849" cy="355430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647" y="5957008"/>
            <a:ext cx="802269" cy="7860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p:nvPr/>
        </p:nvPicPr>
        <p:blipFill rotWithShape="1">
          <a:blip r:embed="rId4" cstate="print">
            <a:extLst>
              <a:ext uri="{28A0092B-C50C-407E-A947-70E740481C1C}">
                <a14:useLocalDpi xmlns:a14="http://schemas.microsoft.com/office/drawing/2010/main" val="0"/>
              </a:ext>
            </a:extLst>
          </a:blip>
          <a:srcRect l="42768" t="39775" r="38260" b="30621"/>
          <a:stretch/>
        </p:blipFill>
        <p:spPr bwMode="auto">
          <a:xfrm>
            <a:off x="11237848" y="5971925"/>
            <a:ext cx="791020" cy="771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9" name="Slide Number Placeholder 8"/>
          <p:cNvSpPr>
            <a:spLocks noGrp="1"/>
          </p:cNvSpPr>
          <p:nvPr>
            <p:ph type="sldNum" sz="quarter" idx="12"/>
          </p:nvPr>
        </p:nvSpPr>
        <p:spPr/>
        <p:txBody>
          <a:bodyPr/>
          <a:lstStyle/>
          <a:p>
            <a:fld id="{EFC1AB19-4E0C-49D7-8838-22ECD12AB518}" type="slidenum">
              <a:rPr lang="en-US" smtClean="0"/>
              <a:t>9</a:t>
            </a:fld>
            <a:endParaRPr lang="en-US"/>
          </a:p>
        </p:txBody>
      </p:sp>
    </p:spTree>
    <p:extLst>
      <p:ext uri="{BB962C8B-B14F-4D97-AF65-F5344CB8AC3E}">
        <p14:creationId xmlns:p14="http://schemas.microsoft.com/office/powerpoint/2010/main" val="2509259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7">
      <a:dk1>
        <a:srgbClr val="000000"/>
      </a:dk1>
      <a:lt1>
        <a:sysClr val="window" lastClr="FFFFFF"/>
      </a:lt1>
      <a:dk2>
        <a:srgbClr val="637052"/>
      </a:dk2>
      <a:lt2>
        <a:srgbClr val="CCDDEA"/>
      </a:lt2>
      <a:accent1>
        <a:srgbClr val="FFFFFF"/>
      </a:accent1>
      <a:accent2>
        <a:srgbClr val="0C0C0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Retrospect">
  <a:themeElements>
    <a:clrScheme name="Custom 6">
      <a:dk1>
        <a:srgbClr val="000000"/>
      </a:dk1>
      <a:lt1>
        <a:sysClr val="window" lastClr="FFFFFF"/>
      </a:lt1>
      <a:dk2>
        <a:srgbClr val="637052"/>
      </a:dk2>
      <a:lt2>
        <a:srgbClr val="CCDDEA"/>
      </a:lt2>
      <a:accent1>
        <a:srgbClr val="FFC000"/>
      </a:accent1>
      <a:accent2>
        <a:srgbClr val="C0000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432</TotalTime>
  <Words>2070</Words>
  <Application>Microsoft Office PowerPoint</Application>
  <PresentationFormat>Widescreen</PresentationFormat>
  <Paragraphs>431</Paragraphs>
  <Slides>31</Slides>
  <Notes>2</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Times New Roman</vt:lpstr>
      <vt:lpstr>Wingdings</vt:lpstr>
      <vt:lpstr>Retrospect</vt:lpstr>
      <vt:lpstr>1_Retrospect</vt:lpstr>
      <vt:lpstr>WBUQ</vt:lpstr>
      <vt:lpstr>Table of Contents</vt:lpstr>
      <vt:lpstr>Executive Summary</vt:lpstr>
      <vt:lpstr>Client Research: Mission &amp; Scope</vt:lpstr>
      <vt:lpstr>Client Research: History</vt:lpstr>
      <vt:lpstr>Client Research: Competition</vt:lpstr>
      <vt:lpstr>Opportunity and Problems:  Situational</vt:lpstr>
      <vt:lpstr>Opportunity and Problems: Proactive/Reactive</vt:lpstr>
      <vt:lpstr>Opportunity and Problems: PR Type</vt:lpstr>
      <vt:lpstr>Audience &amp; Public Research: Demographics/Psychological</vt:lpstr>
      <vt:lpstr>Audience &amp; Public Research: Behavior</vt:lpstr>
      <vt:lpstr>Audience &amp; Public Research: Size</vt:lpstr>
      <vt:lpstr>Research Design: Secondary/Primary Research</vt:lpstr>
      <vt:lpstr>WBUQ’s Objective</vt:lpstr>
      <vt:lpstr>Our Objective</vt:lpstr>
      <vt:lpstr>Output Objectives</vt:lpstr>
      <vt:lpstr>Programming/PR Tactics</vt:lpstr>
      <vt:lpstr>Written Tactics</vt:lpstr>
      <vt:lpstr>Visual Tactics</vt:lpstr>
      <vt:lpstr>PowerPoint Presentation</vt:lpstr>
      <vt:lpstr>Electronic Tactics</vt:lpstr>
      <vt:lpstr>Special Events</vt:lpstr>
      <vt:lpstr>Spoken </vt:lpstr>
      <vt:lpstr>Media Relations</vt:lpstr>
      <vt:lpstr>The Big Idea: WBUQ MUSIC FEST </vt:lpstr>
      <vt:lpstr>PowerPoint Presentation</vt:lpstr>
      <vt:lpstr>Flow Chart</vt:lpstr>
      <vt:lpstr>Suggestions</vt:lpstr>
      <vt:lpstr>Evaluation</vt:lpstr>
      <vt:lpstr>Evaluation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K.</dc:creator>
  <cp:lastModifiedBy>Nicole K.</cp:lastModifiedBy>
  <cp:revision>123</cp:revision>
  <dcterms:created xsi:type="dcterms:W3CDTF">2014-04-28T15:49:57Z</dcterms:created>
  <dcterms:modified xsi:type="dcterms:W3CDTF">2014-05-05T20:41:32Z</dcterms:modified>
</cp:coreProperties>
</file>