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7" r:id="rId6"/>
    <p:sldId id="265" r:id="rId7"/>
    <p:sldId id="266" r:id="rId8"/>
    <p:sldId id="261" r:id="rId9"/>
    <p:sldId id="263" r:id="rId10"/>
    <p:sldId id="264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56501-0F3D-4E17-82D6-849275A4887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10AFB-10E2-45F7-87B1-6FB9DD175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0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10AFB-10E2-45F7-87B1-6FB9DD1750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57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10AFB-10E2-45F7-87B1-6FB9DD1750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21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“Silent discos” or play actual</a:t>
            </a:r>
            <a:r>
              <a:rPr lang="en-US" baseline="0" dirty="0" smtClean="0"/>
              <a:t> music through speakers</a:t>
            </a:r>
            <a:r>
              <a:rPr lang="en-US" dirty="0" smtClean="0"/>
              <a:t> with radio station, maybe visual “</a:t>
            </a:r>
            <a:r>
              <a:rPr lang="en-US" dirty="0" err="1" smtClean="0"/>
              <a:t>moodboards</a:t>
            </a:r>
            <a:r>
              <a:rPr lang="en-US" dirty="0" smtClean="0"/>
              <a:t>” to show department, interactive hashtag feed like “why</a:t>
            </a:r>
            <a:r>
              <a:rPr lang="en-US" baseline="0" dirty="0" smtClean="0"/>
              <a:t> mass </a:t>
            </a:r>
            <a:r>
              <a:rPr lang="en-US" baseline="0" dirty="0" err="1" smtClean="0"/>
              <a:t>comm</a:t>
            </a:r>
            <a:r>
              <a:rPr lang="en-US" baseline="0" dirty="0" smtClean="0"/>
              <a:t>?”</a:t>
            </a:r>
            <a:r>
              <a:rPr lang="en-US" dirty="0" smtClean="0"/>
              <a:t>, Semester Launch Party, food and drinks, maybe giveaways or</a:t>
            </a:r>
            <a:r>
              <a:rPr lang="en-US" baseline="0" dirty="0" smtClean="0"/>
              <a:t> something like that?, </a:t>
            </a:r>
            <a:r>
              <a:rPr lang="en-US" baseline="0" dirty="0" err="1" smtClean="0"/>
              <a:t>photobooth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10AFB-10E2-45F7-87B1-6FB9DD1750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6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C22BA8B-A5B8-4F0B-9332-87886277F0D4}" type="datetime1">
              <a:rPr lang="en-US" smtClean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50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30FD-C95B-45D8-82C3-4B15DF0DAF55}" type="datetime1">
              <a:rPr lang="en-US" smtClean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9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3E7B-4F82-46EB-9F92-CB6E0E92C8CA}" type="datetime1">
              <a:rPr lang="en-US" smtClean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87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F222-657E-4573-B169-9E217B9F647B}" type="datetime1">
              <a:rPr lang="en-US" smtClean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80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6060-2720-4169-9EC2-FE5CC366C553}" type="datetime1">
              <a:rPr lang="en-US" smtClean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009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6E25-9BC7-4373-B4B9-A15BCED297F0}" type="datetime1">
              <a:rPr lang="en-US" smtClean="0"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81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EA12-B35C-43FD-B280-29DEE248CBCB}" type="datetime1">
              <a:rPr lang="en-US" smtClean="0"/>
              <a:t>12/2/2015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9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F001-3ADF-4EB3-BA2A-BEE7FECF770A}" type="datetime1">
              <a:rPr lang="en-US" smtClean="0"/>
              <a:t>12/2/2015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2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A2F2-F377-4076-A6F2-FA5183238442}" type="datetime1">
              <a:rPr lang="en-US" smtClean="0"/>
              <a:t>12/2/2015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7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B5C2-9BD1-4ECF-82D5-7B37E1F32F7E}" type="datetime1">
              <a:rPr lang="en-US" smtClean="0"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47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AE4A-54BF-453A-87AE-473525030F3C}" type="datetime1">
              <a:rPr lang="en-US" smtClean="0"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12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BA67D6B-FB43-4F28-A31B-A7210A264DB0}" type="datetime1">
              <a:rPr lang="en-US" smtClean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81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1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17.jp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6832" y="635183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Bloomsburg</a:t>
            </a:r>
            <a:br>
              <a:rPr lang="en-US" dirty="0" smtClean="0"/>
            </a:br>
            <a:r>
              <a:rPr lang="en-US" dirty="0" smtClean="0"/>
              <a:t>Mass Communications</a:t>
            </a:r>
            <a:br>
              <a:rPr lang="en-US" dirty="0" smtClean="0"/>
            </a:br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6832" y="4488653"/>
            <a:ext cx="223114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cap="small" dirty="0" smtClean="0"/>
              <a:t>Publicity and PR</a:t>
            </a:r>
          </a:p>
          <a:p>
            <a:pPr>
              <a:spcBef>
                <a:spcPts val="1200"/>
              </a:spcBef>
            </a:pPr>
            <a:r>
              <a:rPr lang="en-US" sz="2400" cap="small" dirty="0" smtClean="0"/>
              <a:t>Fall 2015</a:t>
            </a:r>
          </a:p>
          <a:p>
            <a:pPr>
              <a:spcBef>
                <a:spcPts val="1200"/>
              </a:spcBef>
            </a:pPr>
            <a:r>
              <a:rPr lang="en-US" sz="2400" cap="small" dirty="0" smtClean="0"/>
              <a:t>Dr. </a:t>
            </a:r>
            <a:r>
              <a:rPr lang="en-US" sz="2400" cap="small" dirty="0" err="1" smtClean="0"/>
              <a:t>Ganahl</a:t>
            </a:r>
            <a:r>
              <a:rPr lang="en-US" sz="2400" cap="small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75" y="399097"/>
            <a:ext cx="3894482" cy="19592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1575" y="4380932"/>
            <a:ext cx="255826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/>
              <a:t>we</a:t>
            </a:r>
            <a:r>
              <a:rPr lang="en-US" sz="2400" b="1" cap="small" dirty="0" smtClean="0"/>
              <a:t>CAN PR</a:t>
            </a:r>
          </a:p>
          <a:p>
            <a:pPr>
              <a:spcBef>
                <a:spcPts val="1200"/>
              </a:spcBef>
            </a:pPr>
            <a:r>
              <a:rPr lang="en-US" sz="2400" cap="small" dirty="0" smtClean="0"/>
              <a:t>Alysa </a:t>
            </a:r>
            <a:r>
              <a:rPr lang="en-US" sz="2400" cap="small" dirty="0" err="1" smtClean="0"/>
              <a:t>Arguello</a:t>
            </a:r>
            <a:r>
              <a:rPr lang="en-US" sz="2400" cap="small" dirty="0" smtClean="0"/>
              <a:t>, Nicole Keiser, and Colin Kelly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05167" y="6470704"/>
            <a:ext cx="973666" cy="274320"/>
          </a:xfrm>
        </p:spPr>
        <p:txBody>
          <a:bodyPr/>
          <a:lstStyle/>
          <a:p>
            <a:fld id="{4FAB73BC-B049-4115-A692-8D63A059BFB8}" type="slidenum">
              <a:rPr lang="en-US" sz="1600" smtClean="0"/>
              <a:t>1</a:t>
            </a:fld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" b="78519"/>
          <a:stretch/>
        </p:blipFill>
        <p:spPr>
          <a:xfrm>
            <a:off x="480899" y="2560914"/>
            <a:ext cx="7052665" cy="13381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33564" y="2943526"/>
            <a:ext cx="4147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DREAM</a:t>
            </a:r>
            <a:r>
              <a:rPr lang="en-US" sz="4000" dirty="0" smtClean="0"/>
              <a:t>. </a:t>
            </a:r>
            <a:r>
              <a:rPr lang="en-US" sz="4000" dirty="0" smtClean="0">
                <a:latin typeface="Tw Cen MT Condensed" charset="0"/>
                <a:ea typeface="Tw Cen MT Condensed" charset="0"/>
                <a:cs typeface="Tw Cen MT Condensed" charset="0"/>
              </a:rPr>
              <a:t>CREATE</a:t>
            </a:r>
            <a:r>
              <a:rPr lang="en-US" sz="4000" dirty="0" smtClean="0"/>
              <a:t>. </a:t>
            </a:r>
            <a:r>
              <a:rPr lang="en-US" sz="4000" dirty="0" smtClean="0">
                <a:latin typeface="Tw Cen MT Condensed" charset="0"/>
                <a:ea typeface="Tw Cen MT Condensed" charset="0"/>
                <a:cs typeface="Tw Cen MT Condensed" charset="0"/>
              </a:rPr>
              <a:t>ACHIEVE</a:t>
            </a:r>
            <a:endParaRPr lang="en-US" sz="4000" dirty="0"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48140" y="3899085"/>
            <a:ext cx="3203272" cy="2345346"/>
            <a:chOff x="3239651" y="3899085"/>
            <a:chExt cx="3203272" cy="2345346"/>
          </a:xfrm>
        </p:grpSpPr>
        <p:sp>
          <p:nvSpPr>
            <p:cNvPr id="10" name="Rectangle 9"/>
            <p:cNvSpPr/>
            <p:nvPr/>
          </p:nvSpPr>
          <p:spPr>
            <a:xfrm>
              <a:off x="4239757" y="4352048"/>
              <a:ext cx="2203166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 err="1" smtClean="0">
                  <a:ln w="9525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12700" dist="38100" dir="2700000" algn="tl" rotWithShape="0">
                      <a:srgbClr val="000000">
                        <a:lumMod val="50000"/>
                      </a:srgbClr>
                    </a:outerShdw>
                  </a:effectLst>
                </a:rPr>
                <a:t>weCAN</a:t>
              </a:r>
              <a:endParaRPr lang="en-US" sz="2800" b="1" dirty="0" smtClean="0">
                <a:ln w="9525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rgbClr val="000000">
                      <a:lumMod val="50000"/>
                    </a:srgbClr>
                  </a:outerShdw>
                </a:effectLst>
              </a:endParaRPr>
            </a:p>
            <a:p>
              <a:pPr algn="ctr"/>
              <a:r>
                <a:rPr lang="en-US" sz="2800" b="1" dirty="0" smtClean="0">
                  <a:ln w="9525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12700" dist="38100" dir="2700000" algn="tl" rotWithShape="0">
                      <a:srgbClr val="000000">
                        <a:lumMod val="50000"/>
                      </a:srgbClr>
                    </a:outerShdw>
                  </a:effectLst>
                </a:rPr>
                <a:t>PR</a:t>
              </a:r>
              <a:endParaRPr lang="en-US" sz="2800" b="1" dirty="0">
                <a:ln w="9525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rgbClr val="000000">
                      <a:lumMod val="50000"/>
                    </a:srgbClr>
                  </a:outerShdw>
                </a:effectLst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651" y="3899085"/>
              <a:ext cx="2000211" cy="234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815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Promotional Video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video will go here.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752731" y="6293820"/>
            <a:ext cx="1835180" cy="466517"/>
            <a:chOff x="10752731" y="6293820"/>
            <a:chExt cx="1835180" cy="466517"/>
          </a:xfrm>
        </p:grpSpPr>
        <p:sp>
          <p:nvSpPr>
            <p:cNvPr id="7" name="Slide Number Placeholder 3"/>
            <p:cNvSpPr txBox="1">
              <a:spLocks/>
            </p:cNvSpPr>
            <p:nvPr/>
          </p:nvSpPr>
          <p:spPr>
            <a:xfrm>
              <a:off x="11614245" y="6486017"/>
              <a:ext cx="973666" cy="27432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000" kern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/>
                <a:t>10</a:t>
              </a:r>
              <a:endParaRPr lang="en-US" sz="16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2731" y="6293820"/>
              <a:ext cx="861514" cy="43341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05" y="5849674"/>
            <a:ext cx="859943" cy="10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4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and Media Relations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9" r="9206" b="7732"/>
          <a:stretch/>
        </p:blipFill>
        <p:spPr>
          <a:xfrm>
            <a:off x="6373504" y="-194848"/>
            <a:ext cx="4012442" cy="6650239"/>
          </a:xfrm>
        </p:spPr>
      </p:pic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Departmental Social Media Accounts: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Facebook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Twitter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Instagram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Partner with Student Media and Organizations for events.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Work with the College of Liberal Arts and the University to participate in events.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Open Houses and Tours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Major and Minors Fair</a:t>
            </a: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1614245" y="6486017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11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731" y="6293820"/>
            <a:ext cx="861514" cy="4334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05" y="5849674"/>
            <a:ext cx="859943" cy="10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217158" cy="4213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4148373" cy="1499616"/>
          </a:xfrm>
          <a:noFill/>
          <a:ln>
            <a:noFill/>
          </a:ln>
        </p:spPr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54120"/>
            <a:ext cx="10590117" cy="4023360"/>
          </a:xfrm>
          <a:noFill/>
        </p:spPr>
        <p:txBody>
          <a:bodyPr>
            <a:normAutofit fontScale="77500" lnSpcReduction="20000"/>
          </a:bodyPr>
          <a:lstStyle/>
          <a:p>
            <a:pPr lvl="0"/>
            <a:r>
              <a:rPr lang="en-US" sz="2400" dirty="0" smtClean="0"/>
              <a:t>Executive Summary…………………………………………………………...……………………………….</a:t>
            </a:r>
            <a:r>
              <a:rPr lang="en-US" sz="2400" dirty="0"/>
              <a:t>3</a:t>
            </a:r>
          </a:p>
          <a:p>
            <a:pPr lvl="0"/>
            <a:r>
              <a:rPr lang="en-US" sz="2400" dirty="0" smtClean="0"/>
              <a:t>Research…………………………………………………...…………………………….……………………4</a:t>
            </a:r>
          </a:p>
          <a:p>
            <a:pPr lvl="0"/>
            <a:r>
              <a:rPr lang="en-US" sz="2400" dirty="0" smtClean="0"/>
              <a:t>Campaign Objectives………………………………………………………...………………………………5</a:t>
            </a:r>
          </a:p>
          <a:p>
            <a:pPr lvl="0"/>
            <a:r>
              <a:rPr lang="en-US" sz="2400" dirty="0">
                <a:solidFill>
                  <a:schemeClr val="accent1"/>
                </a:solidFill>
              </a:rPr>
              <a:t>THE CAMPAIGN:</a:t>
            </a:r>
          </a:p>
          <a:p>
            <a:pPr marL="128016" lvl="1" indent="0">
              <a:buNone/>
            </a:pPr>
            <a:r>
              <a:rPr lang="en-US" sz="2400" dirty="0"/>
              <a:t>	The Big Idea</a:t>
            </a:r>
            <a:r>
              <a:rPr lang="en-US" sz="2400" dirty="0" smtClean="0"/>
              <a:t>……………………………..………………………………………………..………….6</a:t>
            </a:r>
            <a:endParaRPr lang="en-US" sz="2400" dirty="0"/>
          </a:p>
          <a:p>
            <a:pPr marL="128016" lvl="1" indent="0">
              <a:buNone/>
            </a:pPr>
            <a:r>
              <a:rPr lang="en-US" sz="2400" dirty="0"/>
              <a:t>	Flow Chart</a:t>
            </a:r>
            <a:r>
              <a:rPr lang="en-US" sz="2400" dirty="0" smtClean="0"/>
              <a:t>…………………………………………….……………………………...………………7</a:t>
            </a:r>
          </a:p>
          <a:p>
            <a:pPr marL="128016" lvl="1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TACTICS</a:t>
            </a:r>
            <a:r>
              <a:rPr lang="en-US" sz="2400" dirty="0">
                <a:solidFill>
                  <a:schemeClr val="accent1"/>
                </a:solidFill>
              </a:rPr>
              <a:t>:</a:t>
            </a:r>
          </a:p>
          <a:p>
            <a:pPr marL="128016" lvl="1" indent="0">
              <a:buNone/>
            </a:pPr>
            <a:r>
              <a:rPr lang="en-US" sz="2000" dirty="0"/>
              <a:t>	</a:t>
            </a:r>
            <a:r>
              <a:rPr lang="en-US" sz="2400" dirty="0"/>
              <a:t>Graphic </a:t>
            </a:r>
            <a:r>
              <a:rPr lang="en-US" sz="2400" dirty="0" smtClean="0"/>
              <a:t>Identity…………………………………………………………………………………...8-9</a:t>
            </a:r>
          </a:p>
          <a:p>
            <a:pPr marL="128016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Promotional Video………………………...………………………………………………………..10</a:t>
            </a:r>
            <a:endParaRPr lang="en-US" sz="2400" dirty="0"/>
          </a:p>
          <a:p>
            <a:pPr marL="128016" lvl="1" indent="0">
              <a:buNone/>
            </a:pPr>
            <a:r>
              <a:rPr lang="en-US" sz="2400" dirty="0"/>
              <a:t>	Social Media and Media </a:t>
            </a:r>
            <a:r>
              <a:rPr lang="en-US" sz="2400" dirty="0" smtClean="0"/>
              <a:t>Relations……………...………………………………………………….11</a:t>
            </a:r>
          </a:p>
          <a:p>
            <a:pPr marL="128016" lvl="1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1600" dirty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14245" y="6486017"/>
            <a:ext cx="973666" cy="274320"/>
          </a:xfrm>
        </p:spPr>
        <p:txBody>
          <a:bodyPr/>
          <a:lstStyle/>
          <a:p>
            <a:fld id="{6113E31D-E2AB-40D1-8B51-AFA5AFEF393A}" type="slidenum">
              <a:rPr lang="en-US" sz="1600" smtClean="0"/>
              <a:t>2</a:t>
            </a:fld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731" y="6293820"/>
            <a:ext cx="861514" cy="4334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05" y="5849674"/>
            <a:ext cx="859943" cy="10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2"/>
          <a:stretch/>
        </p:blipFill>
        <p:spPr>
          <a:xfrm>
            <a:off x="3539432" y="4223983"/>
            <a:ext cx="4555180" cy="26340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644555"/>
            <a:ext cx="9720071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mission of our campaign is to effectively </a:t>
            </a:r>
            <a:r>
              <a:rPr lang="en-US" dirty="0" smtClean="0"/>
              <a:t>market Bloomsburg University’s Mass Communications Department </a:t>
            </a:r>
            <a:r>
              <a:rPr lang="en-US" dirty="0"/>
              <a:t>to its target </a:t>
            </a:r>
            <a:r>
              <a:rPr lang="en-US" dirty="0" smtClean="0"/>
              <a:t>audiences of incoming and current students. </a:t>
            </a:r>
            <a:r>
              <a:rPr lang="en-US" dirty="0"/>
              <a:t>We want to build </a:t>
            </a:r>
            <a:r>
              <a:rPr lang="en-US" dirty="0" smtClean="0"/>
              <a:t>awareness </a:t>
            </a:r>
            <a:r>
              <a:rPr lang="en-US" dirty="0"/>
              <a:t>of </a:t>
            </a:r>
            <a:r>
              <a:rPr lang="en-US" dirty="0" smtClean="0"/>
              <a:t>the department, what exactly there is to offer students both academically, extracurricular activities, and career opportunities. We want a unique identity that </a:t>
            </a:r>
            <a:r>
              <a:rPr lang="en-US" dirty="0"/>
              <a:t>will </a:t>
            </a:r>
            <a:r>
              <a:rPr lang="en-US" dirty="0" smtClean="0"/>
              <a:t>recruit and retain students for their college years.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following slides briefly summarize our team’s strategic plan in creating a promising brand for </a:t>
            </a:r>
            <a:r>
              <a:rPr lang="en-US" dirty="0" smtClean="0"/>
              <a:t>Bloomsburg University’s Mass Communications Department </a:t>
            </a:r>
            <a:r>
              <a:rPr lang="en-US" dirty="0"/>
              <a:t>that will </a:t>
            </a:r>
            <a:r>
              <a:rPr lang="en-US" dirty="0" smtClean="0"/>
              <a:t>recruit and maintain students in the program.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1614245" y="6486017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3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731" y="6293820"/>
            <a:ext cx="861514" cy="4334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05" y="5849674"/>
            <a:ext cx="859943" cy="10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69864" y="1605898"/>
            <a:ext cx="4754880" cy="8229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2010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469864" y="2216597"/>
            <a:ext cx="4937760" cy="22397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000" dirty="0" smtClean="0"/>
              <a:t>179 Majors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000" dirty="0" smtClean="0"/>
              <a:t>6 Full </a:t>
            </a:r>
            <a:r>
              <a:rPr lang="en-US" sz="2000" dirty="0"/>
              <a:t>T</a:t>
            </a:r>
            <a:r>
              <a:rPr lang="en-US" sz="2000" dirty="0" smtClean="0"/>
              <a:t>ime staff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000" dirty="0" smtClean="0"/>
              <a:t>Tracks: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19 Journalism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51 Public Relations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0 Emergent Media (not created yet)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36 Telecommunications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569287" y="1605898"/>
            <a:ext cx="4754880" cy="8229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2015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569287" y="2244256"/>
            <a:ext cx="4937760" cy="21575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293 Majors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7 Full Time Staff and 2 Adjunct Professors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Tracks: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/>
              <a:t>56 Journalism (17% increase)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/>
              <a:t>104 Public Relations (33% increase)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/>
              <a:t>27 Emergent Media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/>
              <a:t>106 Telecommunications (33% increase)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126702" y="1060157"/>
            <a:ext cx="309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(Based on University Research)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11614245" y="6486017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4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731" y="6293820"/>
            <a:ext cx="861514" cy="4334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4128" y="5093491"/>
            <a:ext cx="9321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Student Organizations</a:t>
            </a:r>
            <a:r>
              <a:rPr lang="en-US" dirty="0" smtClean="0">
                <a:solidFill>
                  <a:schemeClr val="accent1"/>
                </a:solidFill>
              </a:rPr>
              <a:t>: </a:t>
            </a:r>
            <a:r>
              <a:rPr lang="en-US" dirty="0" smtClean="0"/>
              <a:t>PRSSA, NBS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Student Media</a:t>
            </a:r>
            <a:r>
              <a:rPr lang="en-US" dirty="0" smtClean="0">
                <a:solidFill>
                  <a:schemeClr val="accent1"/>
                </a:solidFill>
              </a:rPr>
              <a:t>: </a:t>
            </a:r>
            <a:r>
              <a:rPr lang="en-US" dirty="0" err="1" smtClean="0"/>
              <a:t>BUnow</a:t>
            </a:r>
            <a:r>
              <a:rPr lang="en-US" dirty="0" smtClean="0"/>
              <a:t>, The Voice, WBUQ, BUTV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Graduates (2014):  </a:t>
            </a:r>
            <a:r>
              <a:rPr lang="en-US" dirty="0" smtClean="0"/>
              <a:t>76 (15 Journalism, 36 PR, 25 Telecommunications)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Challenges</a:t>
            </a:r>
            <a:r>
              <a:rPr lang="en-US" dirty="0" smtClean="0">
                <a:solidFill>
                  <a:schemeClr val="accent1"/>
                </a:solidFill>
              </a:rPr>
              <a:t>: </a:t>
            </a:r>
            <a:r>
              <a:rPr lang="en-US" dirty="0" smtClean="0"/>
              <a:t>Faculty to Student Ratio as well as Course Availability (due to growth)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614" y="0"/>
            <a:ext cx="2593172" cy="26239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05" y="5849674"/>
            <a:ext cx="859943" cy="10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Objectives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Build Awareness: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“What is Mass Communications?”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Recruit Students: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Incoming Freshmen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Undeclared Freshmen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Current BU Students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Transfer Students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Retain Students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Keep in the major until graduation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14" y="1842447"/>
            <a:ext cx="6506968" cy="3657601"/>
          </a:xfrm>
          <a:prstGeom prst="rect">
            <a:avLst/>
          </a:prstGeom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11614245" y="6486017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5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731" y="6293820"/>
            <a:ext cx="861514" cy="4334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05" y="5849674"/>
            <a:ext cx="859943" cy="10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8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5" t="10460" r="7016" b="7956"/>
          <a:stretch/>
        </p:blipFill>
        <p:spPr>
          <a:xfrm>
            <a:off x="8298953" y="116004"/>
            <a:ext cx="3802125" cy="3616657"/>
          </a:xfrm>
          <a:prstGeom prst="ellipse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42448"/>
            <a:ext cx="9720071" cy="446691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Department Launch Party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Outside of the SSC on the Patio during the beginning of the Fall Semester.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Department Rebranding through the visual materials and social media presence.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Giveaways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Music provided by WBUQ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Maroon Carpet with Logo Backdrop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Live Interactive Hashtag feed.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Partner with organizations and media,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Talk to students and staff.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Aimed at students at the university; freshmen, undeclared students, students who want to change their major.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Invites students to see the major, speak to faculty and staff, as well as gain information about the academic and extracurricular benefits.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752731" y="6293820"/>
            <a:ext cx="1835180" cy="466517"/>
            <a:chOff x="10752731" y="6293820"/>
            <a:chExt cx="1835180" cy="466517"/>
          </a:xfrm>
        </p:grpSpPr>
        <p:sp>
          <p:nvSpPr>
            <p:cNvPr id="7" name="Slide Number Placeholder 3"/>
            <p:cNvSpPr txBox="1">
              <a:spLocks/>
            </p:cNvSpPr>
            <p:nvPr/>
          </p:nvSpPr>
          <p:spPr>
            <a:xfrm>
              <a:off x="11614245" y="6486017"/>
              <a:ext cx="973666" cy="27432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000" kern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6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2731" y="6293820"/>
              <a:ext cx="861514" cy="433416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05" y="5849674"/>
            <a:ext cx="859943" cy="10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0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994575"/>
              </p:ext>
            </p:extLst>
          </p:nvPr>
        </p:nvGraphicFramePr>
        <p:xfrm>
          <a:off x="819150" y="3282950"/>
          <a:ext cx="10685463" cy="221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Worksheet" r:id="rId4" imgW="8743899" imgH="1810004" progId="Excel.Sheet.12">
                  <p:embed/>
                </p:oleObj>
              </mc:Choice>
              <mc:Fallback>
                <p:oleObj name="Worksheet" r:id="rId4" imgW="8743899" imgH="18100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9150" y="3282950"/>
                        <a:ext cx="10685463" cy="221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eft Brace 8"/>
          <p:cNvSpPr/>
          <p:nvPr/>
        </p:nvSpPr>
        <p:spPr>
          <a:xfrm rot="5400000">
            <a:off x="3434472" y="2162173"/>
            <a:ext cx="432606" cy="1613711"/>
          </a:xfrm>
          <a:prstGeom prst="leftBrace">
            <a:avLst>
              <a:gd name="adj1" fmla="val 34830"/>
              <a:gd name="adj2" fmla="val 516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5400000">
            <a:off x="6100794" y="1637647"/>
            <a:ext cx="432606" cy="2705889"/>
          </a:xfrm>
          <a:prstGeom prst="leftBrace">
            <a:avLst>
              <a:gd name="adj1" fmla="val 34830"/>
              <a:gd name="adj2" fmla="val 516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5400000">
            <a:off x="9313205" y="1616084"/>
            <a:ext cx="432606" cy="2705889"/>
          </a:xfrm>
          <a:prstGeom prst="leftBrace">
            <a:avLst>
              <a:gd name="adj1" fmla="val 34830"/>
              <a:gd name="adj2" fmla="val 516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5416" y="2340469"/>
            <a:ext cx="130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 smtClean="0">
                <a:latin typeface="+mj-lt"/>
                <a:cs typeface="Times New Roman" panose="02020603050405020304" pitchFamily="18" charset="0"/>
              </a:rPr>
              <a:t>Summer 2016</a:t>
            </a:r>
            <a:endParaRPr lang="en-US" sz="2400" cap="small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66371" y="2338194"/>
            <a:ext cx="130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 smtClean="0">
                <a:latin typeface="+mj-lt"/>
                <a:cs typeface="Times New Roman" panose="02020603050405020304" pitchFamily="18" charset="0"/>
              </a:rPr>
              <a:t>Fall 2016</a:t>
            </a:r>
            <a:endParaRPr lang="en-US" sz="2400" cap="small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63717" y="2340469"/>
            <a:ext cx="130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 smtClean="0">
                <a:latin typeface="+mj-lt"/>
                <a:cs typeface="Times New Roman" panose="02020603050405020304" pitchFamily="18" charset="0"/>
              </a:rPr>
              <a:t>Spring 2017</a:t>
            </a:r>
            <a:endParaRPr lang="en-US" sz="2400" cap="small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752731" y="6293820"/>
            <a:ext cx="1835180" cy="466517"/>
            <a:chOff x="10752731" y="6293820"/>
            <a:chExt cx="1835180" cy="466517"/>
          </a:xfrm>
        </p:grpSpPr>
        <p:sp>
          <p:nvSpPr>
            <p:cNvPr id="17" name="Slide Number Placeholder 3"/>
            <p:cNvSpPr txBox="1">
              <a:spLocks/>
            </p:cNvSpPr>
            <p:nvPr/>
          </p:nvSpPr>
          <p:spPr>
            <a:xfrm>
              <a:off x="11614245" y="6486017"/>
              <a:ext cx="973666" cy="27432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000" kern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7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2731" y="6293820"/>
              <a:ext cx="861514" cy="433416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05" y="5849674"/>
            <a:ext cx="859943" cy="10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 Identity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61" y="1889798"/>
            <a:ext cx="6938406" cy="34906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2414961" y="5380416"/>
            <a:ext cx="6938406" cy="484934"/>
          </a:xfrm>
        </p:spPr>
        <p:txBody>
          <a:bodyPr>
            <a:noAutofit/>
          </a:bodyPr>
          <a:lstStyle/>
          <a:p>
            <a:pPr algn="ctr"/>
            <a:r>
              <a:rPr lang="en-US" sz="3200" cap="small" dirty="0" smtClean="0"/>
              <a:t>Dream. Create. Achieve.</a:t>
            </a:r>
            <a:endParaRPr lang="en-US" sz="3200" cap="small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1614245" y="6486017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731" y="6293820"/>
            <a:ext cx="861514" cy="4334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05" y="5849674"/>
            <a:ext cx="859943" cy="10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06" y="2168988"/>
            <a:ext cx="1516787" cy="7630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165" y="3386003"/>
            <a:ext cx="990692" cy="3000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742" y="2794721"/>
            <a:ext cx="920792" cy="920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186" y="4886478"/>
            <a:ext cx="1009504" cy="44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81" y="4031532"/>
            <a:ext cx="920792" cy="920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44" y="4151149"/>
            <a:ext cx="1193389" cy="289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742" y="2089073"/>
            <a:ext cx="763311" cy="653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522" y="4886478"/>
            <a:ext cx="763311" cy="653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12645" y="1883391"/>
            <a:ext cx="5650173" cy="382025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61" y="2137380"/>
            <a:ext cx="1516787" cy="76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0" y="3354395"/>
            <a:ext cx="990692" cy="3000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497" y="2763113"/>
            <a:ext cx="920792" cy="920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41" y="4854870"/>
            <a:ext cx="1009504" cy="44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536" y="3999924"/>
            <a:ext cx="920792" cy="920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99" y="4119541"/>
            <a:ext cx="1193389" cy="289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materials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0752731" y="6293820"/>
            <a:ext cx="1835180" cy="466517"/>
            <a:chOff x="10752731" y="6293820"/>
            <a:chExt cx="1835180" cy="466517"/>
          </a:xfrm>
        </p:grpSpPr>
        <p:sp>
          <p:nvSpPr>
            <p:cNvPr id="11" name="Slide Number Placeholder 3"/>
            <p:cNvSpPr txBox="1">
              <a:spLocks/>
            </p:cNvSpPr>
            <p:nvPr/>
          </p:nvSpPr>
          <p:spPr>
            <a:xfrm>
              <a:off x="11614245" y="6486017"/>
              <a:ext cx="973666" cy="27432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000" kern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9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2731" y="6293820"/>
              <a:ext cx="861514" cy="433416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322" y="4072870"/>
            <a:ext cx="4965700" cy="2870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4153">
            <a:off x="7746079" y="737192"/>
            <a:ext cx="2828112" cy="2058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4353241" y="4750631"/>
            <a:ext cx="3957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cap="small" spc="490" dirty="0" smtClean="0"/>
              <a:t>mass</a:t>
            </a:r>
          </a:p>
          <a:p>
            <a:pPr algn="ctr"/>
            <a:r>
              <a:rPr lang="en-US" sz="3000" cap="small" spc="490" dirty="0" smtClean="0"/>
              <a:t>communications</a:t>
            </a:r>
            <a:endParaRPr lang="en-US" sz="3000" cap="small" spc="490" dirty="0"/>
          </a:p>
        </p:txBody>
      </p:sp>
      <p:sp>
        <p:nvSpPr>
          <p:cNvPr id="19" name="TextBox 18"/>
          <p:cNvSpPr txBox="1"/>
          <p:nvPr/>
        </p:nvSpPr>
        <p:spPr>
          <a:xfrm>
            <a:off x="4368148" y="4647270"/>
            <a:ext cx="3957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cap="small" spc="490" dirty="0" smtClean="0">
                <a:solidFill>
                  <a:srgbClr val="C00000"/>
                </a:solidFill>
              </a:rPr>
              <a:t>mass</a:t>
            </a:r>
          </a:p>
          <a:p>
            <a:pPr algn="ctr"/>
            <a:r>
              <a:rPr lang="en-US" sz="3000" cap="small" spc="490" dirty="0" smtClean="0">
                <a:solidFill>
                  <a:srgbClr val="C00000"/>
                </a:solidFill>
              </a:rPr>
              <a:t>communications</a:t>
            </a:r>
            <a:endParaRPr lang="en-US" sz="3000" cap="small" spc="490" dirty="0">
              <a:solidFill>
                <a:srgbClr val="C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3315">
            <a:off x="8817647" y="2101677"/>
            <a:ext cx="2745290" cy="2112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497" y="2057465"/>
            <a:ext cx="763311" cy="653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277" y="4854870"/>
            <a:ext cx="763311" cy="653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521857" y="5766294"/>
            <a:ext cx="3697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DREAM. CREATE. ACHIEVE. 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05" y="5849674"/>
            <a:ext cx="859943" cy="10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0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322</TotalTime>
  <Words>546</Words>
  <Application>Microsoft Office PowerPoint</Application>
  <PresentationFormat>Widescreen</PresentationFormat>
  <Paragraphs>117</Paragraphs>
  <Slides>11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Times New Roman</vt:lpstr>
      <vt:lpstr>Tw Cen MT</vt:lpstr>
      <vt:lpstr>Tw Cen MT Condensed</vt:lpstr>
      <vt:lpstr>Wingdings</vt:lpstr>
      <vt:lpstr>Wingdings 3</vt:lpstr>
      <vt:lpstr>Integral</vt:lpstr>
      <vt:lpstr>Worksheet</vt:lpstr>
      <vt:lpstr>Bloomsburg Mass Communications Department</vt:lpstr>
      <vt:lpstr>Table of Contents</vt:lpstr>
      <vt:lpstr>Executive Summary</vt:lpstr>
      <vt:lpstr>Research</vt:lpstr>
      <vt:lpstr>Campaign Objectives</vt:lpstr>
      <vt:lpstr>THE BIG IDEA</vt:lpstr>
      <vt:lpstr>Campaign Plan</vt:lpstr>
      <vt:lpstr>Graphic Identity</vt:lpstr>
      <vt:lpstr>Visual materials</vt:lpstr>
      <vt:lpstr>Promotional Video</vt:lpstr>
      <vt:lpstr>Social Media and Media Relations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Nicole K.</cp:lastModifiedBy>
  <cp:revision>53</cp:revision>
  <dcterms:created xsi:type="dcterms:W3CDTF">2015-11-12T15:32:13Z</dcterms:created>
  <dcterms:modified xsi:type="dcterms:W3CDTF">2015-12-02T19:14:02Z</dcterms:modified>
</cp:coreProperties>
</file>